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3" r:id="rId2"/>
    <p:sldId id="307" r:id="rId3"/>
    <p:sldId id="285" r:id="rId4"/>
    <p:sldId id="286" r:id="rId5"/>
    <p:sldId id="288" r:id="rId6"/>
    <p:sldId id="287" r:id="rId7"/>
    <p:sldId id="267" r:id="rId8"/>
    <p:sldId id="265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</p:sldIdLst>
  <p:sldSz cx="9144000" cy="5143500" type="screen16x9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6F7"/>
    <a:srgbClr val="00CC5C"/>
    <a:srgbClr val="FF0000"/>
    <a:srgbClr val="008000"/>
    <a:srgbClr val="6600FF"/>
    <a:srgbClr val="00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 autoAdjust="0"/>
    <p:restoredTop sz="98307" autoAdjust="0"/>
  </p:normalViewPr>
  <p:slideViewPr>
    <p:cSldViewPr>
      <p:cViewPr varScale="1">
        <p:scale>
          <a:sx n="115" d="100"/>
          <a:sy n="115" d="100"/>
        </p:scale>
        <p:origin x="44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3320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67170-BA33-4C60-92BB-5DAC481E5D4C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31AC-2C58-421F-BD7B-ADE916D79F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8227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64D34-B57F-4BE9-9AA3-330790EC0846}" type="datetimeFigureOut">
              <a:rPr lang="it-IT" smtClean="0"/>
              <a:pPr/>
              <a:t>17/05/2016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84942-5E76-4816-BCE8-136B6913CC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4296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292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731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249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493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804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328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0517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5794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8573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3670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62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377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222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2623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7151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4139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75840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0157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885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29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29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29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29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292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 &amp; MQ - Carlo Cosmelli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292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84942-5E76-4816-BCE8-136B6913CC82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80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8801-AF24-40FA-A536-65EE4FDA8376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4B8E-E252-4EC6-99BE-2FA8E8B02C4D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53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B50D-5186-4DB9-91E7-7B6D2F1C1A40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52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6C5E-846B-439F-AAE4-113E0F5F09D5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51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E5C5-3AF8-4A1B-95E5-DF470F99C7E0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77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B3DB8-4615-4D2C-9B65-3F960FFB5824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576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3391-B09D-4F0F-BC16-CEBD6B9742C8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4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24CC-2CC8-4673-8967-C21C6808A78E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29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5341-5399-4DBA-8F95-BEE82463D27A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33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49F2-689E-4706-B141-69E3B8C74B7C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05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5113-F758-4469-AEF6-91B64DFF97F0}" type="datetime1">
              <a:rPr lang="it-IT" smtClean="0"/>
              <a:pPr/>
              <a:t>17/05/2016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 &amp; MQ - Carlo Cosmelli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60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6638A-CCC4-41F1-B6E4-C761C20C31A8}" type="datetime1">
              <a:rPr lang="it-IT" smtClean="0"/>
              <a:pPr/>
              <a:t>17/05/2016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R</a:t>
            </a:r>
            <a:r>
              <a:rPr lang="it-IT" dirty="0" smtClean="0"/>
              <a:t> &amp; MQ - Carlo </a:t>
            </a:r>
            <a:r>
              <a:rPr lang="it-IT" dirty="0" err="1" smtClean="0"/>
              <a:t>Cosmelli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0026-57C0-4FBE-A77A-58B0CFCFBA7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84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11510"/>
            <a:ext cx="5184576" cy="875151"/>
          </a:xfrm>
        </p:spPr>
        <p:txBody>
          <a:bodyPr>
            <a:noAutofit/>
          </a:bodyPr>
          <a:lstStyle/>
          <a:p>
            <a:r>
              <a:rPr lang="it-IT" sz="2000" b="1" dirty="0">
                <a:latin typeface="+mn-lt"/>
                <a:ea typeface="Gungsuh" pitchFamily="18" charset="-127"/>
              </a:rPr>
              <a:t>La visione del mondo </a:t>
            </a:r>
            <a:r>
              <a:rPr lang="it-IT" sz="2000" b="1" dirty="0" smtClean="0">
                <a:latin typeface="+mn-lt"/>
                <a:ea typeface="Gungsuh" pitchFamily="18" charset="-127"/>
              </a:rPr>
              <a:t/>
            </a:r>
            <a:br>
              <a:rPr lang="it-IT" sz="2000" b="1" dirty="0" smtClean="0">
                <a:latin typeface="+mn-lt"/>
                <a:ea typeface="Gungsuh" pitchFamily="18" charset="-127"/>
              </a:rPr>
            </a:br>
            <a:r>
              <a:rPr lang="it-IT" sz="2000" b="1" dirty="0" smtClean="0">
                <a:latin typeface="+mn-lt"/>
                <a:ea typeface="Gungsuh" pitchFamily="18" charset="-127"/>
              </a:rPr>
              <a:t>della </a:t>
            </a:r>
            <a:r>
              <a:rPr lang="it-IT" sz="2000" b="1" dirty="0">
                <a:latin typeface="+mn-lt"/>
                <a:ea typeface="Gungsuh" pitchFamily="18" charset="-127"/>
              </a:rPr>
              <a:t>Relatività e della Meccanica </a:t>
            </a:r>
            <a:r>
              <a:rPr lang="it-IT" sz="2000" b="1" dirty="0" smtClean="0">
                <a:latin typeface="+mn-lt"/>
                <a:ea typeface="Gungsuh" pitchFamily="18" charset="-127"/>
              </a:rPr>
              <a:t>Quantistica</a:t>
            </a:r>
            <a:endParaRPr lang="it-IT" sz="2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9939" y="2715766"/>
            <a:ext cx="3075770" cy="433783"/>
          </a:xfrm>
        </p:spPr>
        <p:txBody>
          <a:bodyPr>
            <a:normAutofit fontScale="92500" lnSpcReduction="10000"/>
          </a:bodyPr>
          <a:lstStyle/>
          <a:p>
            <a:r>
              <a:rPr lang="it-IT" sz="2600" b="1" dirty="0" smtClean="0">
                <a:solidFill>
                  <a:schemeClr val="tx1"/>
                </a:solidFill>
              </a:rPr>
              <a:t>Carlo Cosmelli</a:t>
            </a:r>
          </a:p>
          <a:p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48464" y="4803998"/>
            <a:ext cx="298376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Didattica\Coursera\Poster Philadelphia\logo stret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79" y="4083918"/>
            <a:ext cx="1622690" cy="46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5686"/>
            <a:ext cx="2706726" cy="15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95536" y="1419622"/>
            <a:ext cx="5184576" cy="1019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latin typeface="+mn-lt"/>
                <a:ea typeface="Gungsuh" pitchFamily="18" charset="-127"/>
              </a:rPr>
              <a:t>Settimana 5</a:t>
            </a:r>
          </a:p>
          <a:p>
            <a:endParaRPr lang="it-IT" sz="1800" b="1" dirty="0" smtClean="0">
              <a:latin typeface="+mn-lt"/>
              <a:ea typeface="Gungsuh" pitchFamily="18" charset="-127"/>
            </a:endParaRPr>
          </a:p>
          <a:p>
            <a:r>
              <a:rPr lang="it-IT" sz="1800" b="1" dirty="0" smtClean="0">
                <a:latin typeface="+mn-lt"/>
                <a:ea typeface="Gungsuh" pitchFamily="18" charset="-127"/>
              </a:rPr>
              <a:t>Lezione 5.1</a:t>
            </a:r>
          </a:p>
          <a:p>
            <a:r>
              <a:rPr lang="it-IT" sz="1800" b="1" dirty="0" smtClean="0">
                <a:latin typeface="+mn-lt"/>
                <a:ea typeface="Gungsuh" pitchFamily="18" charset="-127"/>
              </a:rPr>
              <a:t>La funzione d’onda – </a:t>
            </a:r>
            <a:r>
              <a:rPr lang="it-IT" sz="1800" b="1" smtClean="0">
                <a:latin typeface="+mn-lt"/>
                <a:ea typeface="Gungsuh" pitchFamily="18" charset="-127"/>
              </a:rPr>
              <a:t>I parte</a:t>
            </a:r>
            <a:endParaRPr lang="it-IT" sz="1800" b="1" dirty="0" smtClean="0">
              <a:latin typeface="+mn-lt"/>
              <a:ea typeface="Gungsuh" pitchFamily="18" charset="-127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89" y="3435846"/>
            <a:ext cx="1732580" cy="5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507605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Cosa è la probabilità - 1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48464" y="4803998"/>
            <a:ext cx="298376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10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90194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478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76200" y="1362356"/>
            <a:ext cx="6584032" cy="849354"/>
            <a:chOff x="76200" y="569952"/>
            <a:chExt cx="6584032" cy="849354"/>
          </a:xfrm>
        </p:grpSpPr>
        <p:sp>
          <p:nvSpPr>
            <p:cNvPr id="4" name="Rettangolo 3"/>
            <p:cNvSpPr/>
            <p:nvPr/>
          </p:nvSpPr>
          <p:spPr>
            <a:xfrm>
              <a:off x="76200" y="569952"/>
              <a:ext cx="17594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kern="0" dirty="0" smtClean="0">
                  <a:sym typeface="Symbol"/>
                </a:rPr>
                <a:t> </a:t>
              </a:r>
              <a:r>
                <a:rPr lang="it-IT" sz="1600" b="1" kern="0" dirty="0" smtClean="0"/>
                <a:t>Evento casuale:</a:t>
              </a:r>
              <a:endParaRPr lang="it-IT" sz="1600" b="1" kern="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94520" y="588309"/>
              <a:ext cx="48657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E’ </a:t>
              </a:r>
              <a:r>
                <a:rPr lang="en-US" sz="1600" dirty="0"/>
                <a:t>u</a:t>
              </a:r>
              <a:r>
                <a:rPr lang="en-US" sz="1600" dirty="0" smtClean="0"/>
                <a:t>n </a:t>
              </a:r>
              <a:r>
                <a:rPr lang="en-US" sz="1600" dirty="0" err="1" smtClean="0"/>
                <a:t>evento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che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può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presentarsi</a:t>
              </a:r>
              <a:r>
                <a:rPr lang="en-US" sz="1600" dirty="0" smtClean="0"/>
                <a:t> con </a:t>
              </a:r>
              <a:r>
                <a:rPr lang="en-US" sz="1600" b="1" dirty="0" err="1" smtClean="0"/>
                <a:t>varie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modalità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ed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il</a:t>
              </a:r>
              <a:r>
                <a:rPr lang="en-US" sz="1600" dirty="0" smtClean="0"/>
                <a:t> cui </a:t>
              </a:r>
              <a:r>
                <a:rPr lang="en-US" sz="1600" dirty="0" err="1" smtClean="0"/>
                <a:t>risultato</a:t>
              </a:r>
              <a:r>
                <a:rPr lang="en-US" sz="1600" dirty="0" smtClean="0"/>
                <a:t> è </a:t>
              </a:r>
              <a:r>
                <a:rPr lang="en-US" sz="1600" dirty="0" err="1" smtClean="0"/>
                <a:t>appunto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“</a:t>
              </a:r>
              <a:r>
                <a:rPr lang="en-US" sz="1600" b="1" dirty="0" err="1" smtClean="0"/>
                <a:t>casuale</a:t>
              </a:r>
              <a:r>
                <a:rPr lang="en-US" sz="1600" b="1" dirty="0" smtClean="0"/>
                <a:t>”</a:t>
              </a:r>
              <a:r>
                <a:rPr lang="en-US" sz="1600" dirty="0" smtClean="0"/>
                <a:t>, </a:t>
              </a:r>
              <a:r>
                <a:rPr lang="en-US" sz="1600" dirty="0" err="1" smtClean="0"/>
                <a:t>cioè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singolarmente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non </a:t>
              </a:r>
              <a:r>
                <a:rPr lang="en-US" sz="1600" b="1" dirty="0" err="1" smtClean="0"/>
                <a:t>predicibile</a:t>
              </a:r>
              <a:r>
                <a:rPr lang="en-US" sz="1600" b="1" dirty="0" smtClean="0"/>
                <a:t>.</a:t>
              </a:r>
              <a:endParaRPr lang="it-IT" sz="1600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31840" y="3306346"/>
            <a:ext cx="6550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Rappresenta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grado</a:t>
            </a:r>
            <a:r>
              <a:rPr lang="en-US" sz="1600" dirty="0" smtClean="0"/>
              <a:t> di </a:t>
            </a:r>
            <a:r>
              <a:rPr lang="en-US" sz="1600" dirty="0" err="1" smtClean="0"/>
              <a:t>fiducia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abbiamo</a:t>
            </a:r>
            <a:r>
              <a:rPr lang="en-US" sz="1600" dirty="0" smtClean="0"/>
              <a:t> </a:t>
            </a:r>
            <a:r>
              <a:rPr lang="en-US" sz="1600" dirty="0" err="1" smtClean="0"/>
              <a:t>nell’accadere</a:t>
            </a:r>
            <a:r>
              <a:rPr lang="en-US" sz="1600" dirty="0" smtClean="0"/>
              <a:t> di un </a:t>
            </a:r>
            <a:r>
              <a:rPr lang="en-US" sz="1600" dirty="0" err="1" smtClean="0"/>
              <a:t>certo</a:t>
            </a:r>
            <a:r>
              <a:rPr lang="en-US" sz="1600" dirty="0" smtClean="0"/>
              <a:t> </a:t>
            </a:r>
            <a:r>
              <a:rPr lang="en-US" sz="1600" dirty="0" err="1" smtClean="0"/>
              <a:t>evento</a:t>
            </a:r>
            <a:r>
              <a:rPr lang="en-US" sz="1600" dirty="0" smtClean="0"/>
              <a:t> </a:t>
            </a:r>
            <a:r>
              <a:rPr lang="en-US" sz="1600" dirty="0" err="1" smtClean="0"/>
              <a:t>casuale</a:t>
            </a:r>
            <a:r>
              <a:rPr lang="en-US" sz="1600" dirty="0" smtClean="0"/>
              <a:t>:   </a:t>
            </a:r>
          </a:p>
          <a:p>
            <a:pPr marL="285750" indent="-285750">
              <a:buFont typeface="Symbol"/>
              <a:buChar char="·"/>
            </a:pPr>
            <a:r>
              <a:rPr lang="en-US" sz="1600" dirty="0" smtClean="0"/>
              <a:t>P=0 </a:t>
            </a:r>
            <a:r>
              <a:rPr lang="en-US" sz="1600" dirty="0" err="1" smtClean="0"/>
              <a:t>nessuna</a:t>
            </a:r>
            <a:r>
              <a:rPr lang="en-US" sz="1600" dirty="0" smtClean="0"/>
              <a:t> </a:t>
            </a:r>
            <a:r>
              <a:rPr lang="en-US" sz="1600" dirty="0" err="1" smtClean="0"/>
              <a:t>fiducia</a:t>
            </a:r>
            <a:r>
              <a:rPr lang="en-US" sz="1600" dirty="0" smtClean="0"/>
              <a:t>, non </a:t>
            </a:r>
            <a:r>
              <a:rPr lang="en-US" sz="1600" dirty="0" err="1" smtClean="0"/>
              <a:t>accadrà</a:t>
            </a:r>
            <a:r>
              <a:rPr lang="en-US" sz="1600" dirty="0" smtClean="0"/>
              <a:t> </a:t>
            </a:r>
            <a:r>
              <a:rPr lang="en-US" sz="1600" dirty="0" err="1" smtClean="0"/>
              <a:t>mai</a:t>
            </a:r>
            <a:r>
              <a:rPr lang="en-US" sz="1600" dirty="0" smtClean="0"/>
              <a:t>, è un </a:t>
            </a:r>
            <a:r>
              <a:rPr lang="en-US" sz="1600" dirty="0" err="1" smtClean="0"/>
              <a:t>evento</a:t>
            </a:r>
            <a:r>
              <a:rPr lang="en-US" sz="1600" dirty="0" smtClean="0"/>
              <a:t> </a:t>
            </a:r>
            <a:r>
              <a:rPr lang="en-US" sz="1600" dirty="0" err="1" smtClean="0"/>
              <a:t>impossibile</a:t>
            </a:r>
            <a:r>
              <a:rPr lang="en-US" sz="1600" dirty="0" smtClean="0"/>
              <a:t>…</a:t>
            </a:r>
          </a:p>
          <a:p>
            <a:pPr marL="742950" lvl="1" indent="-285750">
              <a:buFont typeface="Symbol"/>
              <a:buChar char="·"/>
            </a:pPr>
            <a:r>
              <a:rPr lang="en-US" sz="1600" dirty="0" err="1" smtClean="0"/>
              <a:t>Che</a:t>
            </a:r>
            <a:r>
              <a:rPr lang="en-US" sz="1600" dirty="0" smtClean="0"/>
              <a:t> in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mano</a:t>
            </a:r>
            <a:r>
              <a:rPr lang="en-US" sz="1600" dirty="0" smtClean="0"/>
              <a:t> di poker, con un </a:t>
            </a:r>
            <a:r>
              <a:rPr lang="en-US" sz="1600" dirty="0" err="1" smtClean="0"/>
              <a:t>mazzo</a:t>
            </a:r>
            <a:r>
              <a:rPr lang="en-US" sz="1600" dirty="0" smtClean="0"/>
              <a:t> </a:t>
            </a:r>
            <a:r>
              <a:rPr lang="en-US" sz="1600" dirty="0" err="1" smtClean="0"/>
              <a:t>regolare</a:t>
            </a:r>
            <a:r>
              <a:rPr lang="en-US" sz="1600" dirty="0" smtClean="0"/>
              <a:t>, mi </a:t>
            </a:r>
            <a:r>
              <a:rPr lang="en-US" sz="1600" dirty="0" err="1" smtClean="0"/>
              <a:t>capitino</a:t>
            </a:r>
            <a:r>
              <a:rPr lang="en-US" sz="1600" dirty="0" smtClean="0"/>
              <a:t> 5 </a:t>
            </a:r>
            <a:r>
              <a:rPr lang="en-US" sz="1600" dirty="0" err="1" smtClean="0"/>
              <a:t>assi</a:t>
            </a:r>
            <a:r>
              <a:rPr lang="en-US" sz="1600" dirty="0" smtClean="0"/>
              <a:t>.</a:t>
            </a:r>
          </a:p>
          <a:p>
            <a:pPr marL="285750" indent="-285750">
              <a:buFont typeface="Symbol"/>
              <a:buChar char="·"/>
            </a:pPr>
            <a:r>
              <a:rPr lang="en-US" sz="1600" dirty="0" smtClean="0"/>
              <a:t>P=1 </a:t>
            </a:r>
            <a:r>
              <a:rPr lang="en-US" sz="1600" dirty="0" err="1" smtClean="0"/>
              <a:t>massima</a:t>
            </a:r>
            <a:r>
              <a:rPr lang="en-US" sz="1600" dirty="0" smtClean="0"/>
              <a:t> </a:t>
            </a:r>
            <a:r>
              <a:rPr lang="en-US" sz="1600" dirty="0" err="1" smtClean="0"/>
              <a:t>fiducia</a:t>
            </a:r>
            <a:r>
              <a:rPr lang="en-US" sz="1600" dirty="0" smtClean="0"/>
              <a:t>, </a:t>
            </a:r>
            <a:r>
              <a:rPr lang="en-US" sz="1600" dirty="0" err="1" smtClean="0"/>
              <a:t>siamo</a:t>
            </a:r>
            <a:r>
              <a:rPr lang="en-US" sz="1600" dirty="0" smtClean="0"/>
              <a:t> </a:t>
            </a:r>
            <a:r>
              <a:rPr lang="en-US" sz="1600" dirty="0" err="1" smtClean="0"/>
              <a:t>sicuri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accada</a:t>
            </a:r>
            <a:r>
              <a:rPr lang="en-US" sz="1600" dirty="0" smtClean="0"/>
              <a:t>, è un </a:t>
            </a:r>
            <a:r>
              <a:rPr lang="en-US" sz="1600" dirty="0" err="1" smtClean="0"/>
              <a:t>evento</a:t>
            </a:r>
            <a:r>
              <a:rPr lang="en-US" sz="1600" dirty="0" smtClean="0"/>
              <a:t> </a:t>
            </a:r>
            <a:r>
              <a:rPr lang="en-US" sz="1600" dirty="0" err="1" smtClean="0"/>
              <a:t>certo</a:t>
            </a:r>
            <a:r>
              <a:rPr lang="en-US" sz="1600" dirty="0" smtClean="0"/>
              <a:t>...</a:t>
            </a:r>
          </a:p>
          <a:p>
            <a:pPr marL="742950" lvl="1" indent="-285750">
              <a:buFont typeface="Symbol"/>
              <a:buChar char="·"/>
            </a:pP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lanciando</a:t>
            </a:r>
            <a:r>
              <a:rPr lang="en-US" sz="1600" dirty="0" smtClean="0"/>
              <a:t> un dado </a:t>
            </a:r>
            <a:r>
              <a:rPr lang="en-US" sz="1600" dirty="0" err="1" smtClean="0"/>
              <a:t>normale</a:t>
            </a:r>
            <a:r>
              <a:rPr lang="en-US" sz="1600" dirty="0" smtClean="0"/>
              <a:t> </a:t>
            </a:r>
            <a:r>
              <a:rPr lang="en-US" sz="1600" dirty="0" err="1" smtClean="0"/>
              <a:t>venga</a:t>
            </a:r>
            <a:r>
              <a:rPr lang="en-US" sz="1600" dirty="0" smtClean="0"/>
              <a:t> un </a:t>
            </a:r>
            <a:r>
              <a:rPr lang="en-US" sz="1600" dirty="0" err="1" smtClean="0"/>
              <a:t>numero</a:t>
            </a:r>
            <a:r>
              <a:rPr lang="en-US" sz="1600" dirty="0" smtClean="0"/>
              <a:t> </a:t>
            </a:r>
            <a:r>
              <a:rPr lang="en-US" sz="1600" dirty="0" err="1" smtClean="0"/>
              <a:t>fra</a:t>
            </a:r>
            <a:r>
              <a:rPr lang="en-US" sz="1600" dirty="0" smtClean="0"/>
              <a:t> 1 e 6.</a:t>
            </a:r>
          </a:p>
        </p:txBody>
      </p:sp>
      <p:sp>
        <p:nvSpPr>
          <p:cNvPr id="20" name="Rettangolo 3"/>
          <p:cNvSpPr/>
          <p:nvPr/>
        </p:nvSpPr>
        <p:spPr>
          <a:xfrm>
            <a:off x="93686" y="2953276"/>
            <a:ext cx="6782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kern="0" dirty="0" smtClean="0">
                <a:sym typeface="Symbol"/>
              </a:rPr>
              <a:t></a:t>
            </a:r>
            <a:r>
              <a:rPr lang="it-IT" sz="1600" kern="0" dirty="0" smtClean="0"/>
              <a:t>La</a:t>
            </a:r>
            <a:r>
              <a:rPr lang="it-IT" sz="1600" b="1" kern="0" dirty="0" smtClean="0"/>
              <a:t> Probabilità </a:t>
            </a:r>
            <a:r>
              <a:rPr lang="it-IT" sz="1600" kern="0" dirty="0" smtClean="0"/>
              <a:t>assegnata a un evento </a:t>
            </a:r>
            <a:r>
              <a:rPr lang="en-US" sz="1600" b="1" dirty="0" smtClean="0"/>
              <a:t>è un </a:t>
            </a:r>
            <a:r>
              <a:rPr lang="en-US" sz="1600" b="1" dirty="0" err="1"/>
              <a:t>numero</a:t>
            </a:r>
            <a:r>
              <a:rPr lang="en-US" sz="1600" b="1" dirty="0"/>
              <a:t> </a:t>
            </a:r>
            <a:r>
              <a:rPr lang="en-US" sz="1600" b="1" dirty="0" err="1"/>
              <a:t>compreso</a:t>
            </a:r>
            <a:r>
              <a:rPr lang="en-US" sz="1600" b="1" dirty="0"/>
              <a:t> </a:t>
            </a:r>
            <a:r>
              <a:rPr lang="en-US" sz="1600" b="1" dirty="0" err="1"/>
              <a:t>fra</a:t>
            </a:r>
            <a:r>
              <a:rPr lang="en-US" sz="1600" b="1" dirty="0"/>
              <a:t> 0 e </a:t>
            </a:r>
            <a:r>
              <a:rPr lang="en-US" sz="1600" b="1" dirty="0" smtClean="0"/>
              <a:t>1</a:t>
            </a:r>
            <a:r>
              <a:rPr lang="it-IT" sz="1600" kern="0" dirty="0" smtClean="0"/>
              <a:t>:</a:t>
            </a:r>
            <a:endParaRPr lang="it-IT" sz="1600" kern="0" dirty="0"/>
          </a:p>
        </p:txBody>
      </p:sp>
      <p:sp>
        <p:nvSpPr>
          <p:cNvPr id="13" name="Rectangle 17"/>
          <p:cNvSpPr/>
          <p:nvPr/>
        </p:nvSpPr>
        <p:spPr>
          <a:xfrm>
            <a:off x="273367" y="2202999"/>
            <a:ext cx="6674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Esempio</a:t>
            </a:r>
            <a:r>
              <a:rPr lang="en-US" sz="1600" dirty="0" smtClean="0"/>
              <a:t>:  </a:t>
            </a:r>
            <a:r>
              <a:rPr lang="en-US" sz="1600" dirty="0" err="1" smtClean="0"/>
              <a:t>Lancio</a:t>
            </a:r>
            <a:r>
              <a:rPr lang="en-US" sz="1600" dirty="0" smtClean="0"/>
              <a:t> di un dado, </a:t>
            </a:r>
            <a:r>
              <a:rPr lang="en-US" sz="1600" dirty="0" err="1" smtClean="0"/>
              <a:t>estrazione</a:t>
            </a:r>
            <a:r>
              <a:rPr lang="en-US" sz="1600" dirty="0" smtClean="0"/>
              <a:t> di un </a:t>
            </a:r>
            <a:r>
              <a:rPr lang="en-US" sz="1600" dirty="0" err="1" smtClean="0"/>
              <a:t>numero</a:t>
            </a:r>
            <a:r>
              <a:rPr lang="en-US" sz="1600" dirty="0" smtClean="0"/>
              <a:t> </a:t>
            </a:r>
            <a:r>
              <a:rPr lang="en-US" sz="1600" dirty="0" err="1" smtClean="0"/>
              <a:t>alla</a:t>
            </a:r>
            <a:r>
              <a:rPr lang="en-US" sz="1600" dirty="0" smtClean="0"/>
              <a:t> tombola, </a:t>
            </a:r>
            <a:r>
              <a:rPr lang="en-US" sz="1600" dirty="0" err="1" smtClean="0"/>
              <a:t>avere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mano</a:t>
            </a:r>
            <a:r>
              <a:rPr lang="en-US" sz="1600" dirty="0" smtClean="0"/>
              <a:t> con 4 </a:t>
            </a:r>
            <a:r>
              <a:rPr lang="en-US" sz="1600" dirty="0" err="1" smtClean="0"/>
              <a:t>assi</a:t>
            </a:r>
            <a:r>
              <a:rPr lang="en-US" sz="1600" dirty="0" smtClean="0"/>
              <a:t> </a:t>
            </a:r>
            <a:r>
              <a:rPr lang="en-US" sz="1600" dirty="0" err="1" smtClean="0"/>
              <a:t>giocando</a:t>
            </a:r>
            <a:r>
              <a:rPr lang="en-US" sz="1600" dirty="0" smtClean="0"/>
              <a:t> a poker…</a:t>
            </a:r>
            <a:endParaRPr lang="it-IT" sz="1600" b="1" dirty="0"/>
          </a:p>
        </p:txBody>
      </p:sp>
      <p:sp>
        <p:nvSpPr>
          <p:cNvPr id="5" name="Rettangolo 4"/>
          <p:cNvSpPr/>
          <p:nvPr/>
        </p:nvSpPr>
        <p:spPr>
          <a:xfrm>
            <a:off x="107504" y="483518"/>
            <a:ext cx="6626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kern="0" dirty="0" smtClean="0">
                <a:solidFill>
                  <a:srgbClr val="990033"/>
                </a:solidFill>
              </a:rPr>
              <a:t>P1</a:t>
            </a:r>
            <a:r>
              <a:rPr lang="it-IT" sz="1600" kern="0" dirty="0">
                <a:solidFill>
                  <a:srgbClr val="990033"/>
                </a:solidFill>
              </a:rPr>
              <a:t>. La descrizione completa dello stato di un qualunque sistema (di una particella), è data dalla funzione d’onda </a:t>
            </a:r>
            <a:r>
              <a:rPr lang="it-IT" sz="1600" dirty="0">
                <a:solidFill>
                  <a:srgbClr val="990033"/>
                </a:solidFill>
                <a:sym typeface="Symbol"/>
              </a:rPr>
              <a:t></a:t>
            </a:r>
            <a:r>
              <a:rPr lang="it-IT" sz="1600" dirty="0">
                <a:solidFill>
                  <a:srgbClr val="990033"/>
                </a:solidFill>
              </a:rPr>
              <a:t>(</a:t>
            </a:r>
            <a:r>
              <a:rPr lang="it-IT" sz="1600" dirty="0" err="1">
                <a:solidFill>
                  <a:srgbClr val="990033"/>
                </a:solidFill>
              </a:rPr>
              <a:t>r,t</a:t>
            </a:r>
            <a:r>
              <a:rPr lang="it-IT" sz="1600" dirty="0">
                <a:solidFill>
                  <a:srgbClr val="990033"/>
                </a:solidFill>
              </a:rPr>
              <a:t>) che rappresenta l’ampiezza di probabilità di trovare la particella in r al tempo t</a:t>
            </a:r>
            <a:r>
              <a:rPr lang="it-IT" sz="1600" dirty="0" smtClean="0">
                <a:solidFill>
                  <a:srgbClr val="990033"/>
                </a:solidFill>
              </a:rPr>
              <a:t>. </a:t>
            </a:r>
            <a:endParaRPr lang="it-IT" sz="1600" kern="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507605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>
                <a:ea typeface="Gungsuh" pitchFamily="18" charset="-127"/>
              </a:rPr>
              <a:t>L</a:t>
            </a:r>
            <a:r>
              <a:rPr lang="it-IT" sz="2000" b="1" dirty="0" smtClean="0">
                <a:ea typeface="Gungsuh" pitchFamily="18" charset="-127"/>
              </a:rPr>
              <a:t>a </a:t>
            </a:r>
            <a:r>
              <a:rPr lang="it-IT" sz="2000" b="1" dirty="0">
                <a:ea typeface="Gungsuh" pitchFamily="18" charset="-127"/>
              </a:rPr>
              <a:t>probabilità </a:t>
            </a:r>
            <a:r>
              <a:rPr lang="it-IT" sz="2000" b="1" dirty="0" smtClean="0">
                <a:ea typeface="Gungsuh" pitchFamily="18" charset="-127"/>
              </a:rPr>
              <a:t>– come si calcola I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11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478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7504" y="1969948"/>
            <a:ext cx="6658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Es</a:t>
            </a:r>
            <a:r>
              <a:rPr lang="en-US" sz="1600" b="1" dirty="0" smtClean="0"/>
              <a:t>. 1</a:t>
            </a:r>
            <a:r>
              <a:rPr lang="en-US" sz="1600" dirty="0" smtClean="0"/>
              <a:t>: </a:t>
            </a:r>
            <a:r>
              <a:rPr lang="en-US" sz="1600" dirty="0" err="1" smtClean="0"/>
              <a:t>Lancio</a:t>
            </a:r>
            <a:r>
              <a:rPr lang="en-US" sz="1600" dirty="0" smtClean="0"/>
              <a:t> un dado a 6 </a:t>
            </a:r>
            <a:r>
              <a:rPr lang="en-US" sz="1600" dirty="0" err="1" smtClean="0"/>
              <a:t>facce</a:t>
            </a:r>
            <a:r>
              <a:rPr lang="en-US" sz="1600" dirty="0" smtClean="0"/>
              <a:t>, e </a:t>
            </a:r>
            <a:r>
              <a:rPr lang="en-US" sz="1600" dirty="0" err="1" smtClean="0"/>
              <a:t>leggo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numero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sta</a:t>
            </a:r>
            <a:r>
              <a:rPr lang="en-US" sz="1600" dirty="0" smtClean="0"/>
              <a:t> </a:t>
            </a:r>
            <a:r>
              <a:rPr lang="en-US" sz="1600" dirty="0" err="1" smtClean="0"/>
              <a:t>sulla</a:t>
            </a:r>
            <a:r>
              <a:rPr lang="en-US" sz="1600" dirty="0" smtClean="0"/>
              <a:t> </a:t>
            </a:r>
            <a:r>
              <a:rPr lang="en-US" sz="1600" dirty="0" err="1" smtClean="0"/>
              <a:t>faccia</a:t>
            </a:r>
            <a:r>
              <a:rPr lang="en-US" sz="1600" dirty="0" smtClean="0"/>
              <a:t> </a:t>
            </a:r>
            <a:r>
              <a:rPr lang="en-US" sz="1600" dirty="0" err="1" smtClean="0"/>
              <a:t>superiore</a:t>
            </a:r>
            <a:r>
              <a:rPr lang="en-US" sz="1600" dirty="0" smtClean="0"/>
              <a:t>.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8353" y="2427732"/>
                <a:ext cx="6829305" cy="1037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smtClean="0"/>
                  <a:t>Numero di eventi possibili N = 6 ,</a:t>
                </a:r>
              </a:p>
              <a:p>
                <a:pPr marL="285750" indent="-285750">
                  <a:buFontTx/>
                  <a:buChar char="-"/>
                </a:pPr>
                <a:r>
                  <a:rPr lang="it-IT" sz="1600" dirty="0" smtClean="0"/>
                  <a:t>Evento favorevole: l’uscita del 5: 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it-IT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16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it-IT" sz="1600" b="0" i="0" smtClean="0">
                        <a:latin typeface="Cambria Math"/>
                      </a:rPr>
                      <m:t>=17%</m:t>
                    </m:r>
                  </m:oMath>
                </a14:m>
                <a:r>
                  <a:rPr lang="it-IT" sz="1600" b="0" dirty="0" smtClean="0"/>
                  <a:t> </a:t>
                </a:r>
              </a:p>
              <a:p>
                <a:pPr marL="285750" indent="-285750">
                  <a:buFontTx/>
                  <a:buChar char="-"/>
                </a:pPr>
                <a:r>
                  <a:rPr lang="it-IT" sz="1600" dirty="0" smtClean="0"/>
                  <a:t>Evento favorevole: uscita di un numero pari (2-4-6)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/>
                          </a:rPr>
                          <m:t>𝑝𝑎𝑟𝑖</m:t>
                        </m:r>
                      </m:e>
                    </m:d>
                    <m:r>
                      <a:rPr lang="it-IT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it-IT" sz="16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it-IT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it-IT" sz="1600" b="0" i="1" smtClean="0">
                        <a:latin typeface="Cambria Math"/>
                      </a:rPr>
                      <m:t>=50%</m:t>
                    </m:r>
                  </m:oMath>
                </a14:m>
                <a:endParaRPr lang="it-IT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53" y="2427732"/>
                <a:ext cx="6829305" cy="1037463"/>
              </a:xfrm>
              <a:prstGeom prst="rect">
                <a:avLst/>
              </a:prstGeom>
              <a:blipFill rotWithShape="0">
                <a:blip r:embed="rId4"/>
                <a:stretch>
                  <a:fillRect l="-536" t="-1765" b="-23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107504" y="1057006"/>
                <a:ext cx="6658508" cy="912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/>
                  <a:t>Matematicamente</a:t>
                </a:r>
                <a:r>
                  <a:rPr lang="en-US" sz="1600" dirty="0"/>
                  <a:t>, </a:t>
                </a:r>
                <a:r>
                  <a:rPr lang="en-US" sz="1600" dirty="0" err="1"/>
                  <a:t>ed</a:t>
                </a:r>
                <a:r>
                  <a:rPr lang="en-US" sz="1600" dirty="0"/>
                  <a:t> a priori, la </a:t>
                </a:r>
                <a:r>
                  <a:rPr lang="en-US" sz="1600" dirty="0" err="1"/>
                  <a:t>probabilità</a:t>
                </a:r>
                <a:r>
                  <a:rPr lang="en-US" sz="1600" dirty="0"/>
                  <a:t> </a:t>
                </a:r>
                <a:r>
                  <a:rPr lang="en-US" sz="1600" dirty="0" err="1"/>
                  <a:t>può</a:t>
                </a:r>
                <a:r>
                  <a:rPr lang="en-US" sz="1600" dirty="0"/>
                  <a:t> </a:t>
                </a:r>
                <a:r>
                  <a:rPr lang="en-US" sz="1600" dirty="0" err="1"/>
                  <a:t>essere</a:t>
                </a:r>
                <a:r>
                  <a:rPr lang="en-US" sz="1600" dirty="0"/>
                  <a:t> </a:t>
                </a:r>
                <a:r>
                  <a:rPr lang="en-US" sz="1600" dirty="0" err="1" smtClean="0"/>
                  <a:t>calcolata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come </a:t>
                </a:r>
                <a:r>
                  <a:rPr lang="en-US" sz="1600" dirty="0" err="1"/>
                  <a:t>il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rapporto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tra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il</a:t>
                </a:r>
                <a:r>
                  <a:rPr lang="en-US" sz="1600" dirty="0"/>
                  <a:t> </a:t>
                </a:r>
                <a:r>
                  <a:rPr lang="en-US" sz="1600" dirty="0" err="1"/>
                  <a:t>numero</a:t>
                </a:r>
                <a:r>
                  <a:rPr lang="en-US" sz="1600" dirty="0"/>
                  <a:t> di </a:t>
                </a:r>
                <a:r>
                  <a:rPr lang="en-US" sz="1600" dirty="0" err="1"/>
                  <a:t>eventi</a:t>
                </a:r>
                <a:r>
                  <a:rPr lang="en-US" sz="1600" dirty="0"/>
                  <a:t> ‘’</a:t>
                </a:r>
                <a:r>
                  <a:rPr lang="en-US" sz="1600" dirty="0" err="1"/>
                  <a:t>favorevoli</a:t>
                </a:r>
                <a:r>
                  <a:rPr lang="en-US" sz="1600" dirty="0"/>
                  <a:t>’’ </a:t>
                </a:r>
                <a:r>
                  <a:rPr lang="en-US" sz="1600" dirty="0" smtClean="0"/>
                  <a:t>n </a:t>
                </a:r>
                <a:r>
                  <a:rPr lang="en-US" sz="1600" dirty="0"/>
                  <a:t>e </a:t>
                </a:r>
                <a:r>
                  <a:rPr lang="en-US" sz="1600" dirty="0" err="1"/>
                  <a:t>il</a:t>
                </a:r>
                <a:r>
                  <a:rPr lang="en-US" sz="1600" dirty="0"/>
                  <a:t> </a:t>
                </a:r>
                <a:r>
                  <a:rPr lang="en-US" sz="1600" dirty="0" err="1"/>
                  <a:t>numero</a:t>
                </a:r>
                <a:r>
                  <a:rPr lang="en-US" sz="1600" dirty="0"/>
                  <a:t> di </a:t>
                </a:r>
                <a:r>
                  <a:rPr lang="en-US" sz="1600" dirty="0" err="1"/>
                  <a:t>eventi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totali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N </a:t>
                </a:r>
                <a:r>
                  <a:rPr lang="en-US" sz="1600" b="1" dirty="0" smtClean="0"/>
                  <a:t> </a:t>
                </a:r>
                <a14:m>
                  <m:oMath xmlns:m="http://schemas.openxmlformats.org/officeDocument/2006/math">
                    <m:r>
                      <a:rPr lang="it-IT" sz="1600" b="1" i="0" smtClean="0">
                        <a:latin typeface="Cambria Math"/>
                      </a:rPr>
                      <m:t>                                                              </m:t>
                    </m:r>
                    <m:r>
                      <a:rPr lang="it-IT" sz="1600" b="1" i="0" smtClean="0">
                        <a:latin typeface="Cambria Math"/>
                      </a:rPr>
                      <m:t>𝐏</m:t>
                    </m:r>
                    <m:d>
                      <m:d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1" i="0" smtClean="0">
                            <a:latin typeface="Cambria Math"/>
                          </a:rPr>
                          <m:t>𝐧</m:t>
                        </m:r>
                      </m:e>
                    </m:d>
                    <m:r>
                      <a:rPr lang="it-IT" sz="1600" b="1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1" i="0" smtClean="0">
                            <a:latin typeface="Cambria Math"/>
                          </a:rPr>
                          <m:t>𝐧</m:t>
                        </m:r>
                      </m:num>
                      <m:den>
                        <m:r>
                          <a:rPr lang="it-IT" sz="1600" b="1" i="0" smtClean="0">
                            <a:latin typeface="Cambria Math"/>
                          </a:rPr>
                          <m:t>𝐍</m:t>
                        </m:r>
                      </m:den>
                    </m:f>
                  </m:oMath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57006"/>
                <a:ext cx="6658508" cy="912942"/>
              </a:xfrm>
              <a:prstGeom prst="rect">
                <a:avLst/>
              </a:prstGeom>
              <a:blipFill rotWithShape="0">
                <a:blip r:embed="rId5"/>
                <a:stretch>
                  <a:fillRect l="-549" t="-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tangolo 15"/>
          <p:cNvSpPr/>
          <p:nvPr/>
        </p:nvSpPr>
        <p:spPr>
          <a:xfrm>
            <a:off x="107504" y="555526"/>
            <a:ext cx="6405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990033"/>
                </a:solidFill>
              </a:rPr>
              <a:t>Eventi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</a:rPr>
              <a:t>discreti</a:t>
            </a:r>
            <a:r>
              <a:rPr lang="en-US" b="1" dirty="0" smtClean="0">
                <a:solidFill>
                  <a:srgbClr val="990033"/>
                </a:solidFill>
              </a:rPr>
              <a:t>  - </a:t>
            </a:r>
            <a:r>
              <a:rPr lang="en-US" b="1" dirty="0" err="1" smtClean="0">
                <a:solidFill>
                  <a:srgbClr val="990033"/>
                </a:solidFill>
              </a:rPr>
              <a:t>numero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</a:rPr>
              <a:t>finito</a:t>
            </a:r>
            <a:r>
              <a:rPr lang="en-US" b="1" dirty="0" smtClean="0">
                <a:solidFill>
                  <a:srgbClr val="990033"/>
                </a:solidFill>
              </a:rPr>
              <a:t> di </a:t>
            </a:r>
            <a:r>
              <a:rPr lang="en-US" b="1" dirty="0" err="1" smtClean="0">
                <a:solidFill>
                  <a:srgbClr val="990033"/>
                </a:solidFill>
              </a:rPr>
              <a:t>eventi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</a:rPr>
              <a:t>possibili</a:t>
            </a:r>
            <a:endParaRPr lang="it-IT" b="1" dirty="0">
              <a:solidFill>
                <a:srgbClr val="990033"/>
              </a:solidFill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143508" y="3501277"/>
            <a:ext cx="6586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Es</a:t>
            </a:r>
            <a:r>
              <a:rPr lang="en-US" sz="1600" b="1" dirty="0" smtClean="0"/>
              <a:t>. 2</a:t>
            </a:r>
            <a:r>
              <a:rPr lang="en-US" sz="1600" dirty="0" smtClean="0"/>
              <a:t>: Un </a:t>
            </a:r>
            <a:r>
              <a:rPr lang="en-US" sz="1600" dirty="0" err="1" smtClean="0"/>
              <a:t>altro</a:t>
            </a:r>
            <a:r>
              <a:rPr lang="en-US" sz="1600" dirty="0" smtClean="0"/>
              <a:t> </a:t>
            </a:r>
            <a:r>
              <a:rPr lang="en-US" sz="1600" dirty="0" err="1" smtClean="0"/>
              <a:t>caso</a:t>
            </a:r>
            <a:r>
              <a:rPr lang="en-US" sz="1600" dirty="0" smtClean="0"/>
              <a:t> con 6 </a:t>
            </a:r>
            <a:r>
              <a:rPr lang="en-US" sz="1600" dirty="0" err="1" smtClean="0"/>
              <a:t>possibilità</a:t>
            </a:r>
            <a:r>
              <a:rPr lang="en-US" sz="1600" dirty="0" smtClean="0"/>
              <a:t>,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tiro</a:t>
            </a:r>
            <a:r>
              <a:rPr lang="en-US" sz="1600" dirty="0" smtClean="0"/>
              <a:t> con </a:t>
            </a:r>
            <a:r>
              <a:rPr lang="en-US" sz="1600" dirty="0" err="1" smtClean="0"/>
              <a:t>l’arco</a:t>
            </a:r>
            <a:r>
              <a:rPr lang="en-US" sz="1600" dirty="0" smtClean="0"/>
              <a:t>: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[</a:t>
            </a:r>
            <a:r>
              <a:rPr lang="en-US" sz="1600" dirty="0" err="1" smtClean="0"/>
              <a:t>giallo</a:t>
            </a:r>
            <a:r>
              <a:rPr lang="en-US" sz="1600" dirty="0" smtClean="0"/>
              <a:t>=1, </a:t>
            </a:r>
            <a:r>
              <a:rPr lang="en-US" sz="1600" dirty="0" err="1" smtClean="0"/>
              <a:t>rosso</a:t>
            </a:r>
            <a:r>
              <a:rPr lang="en-US" sz="1600" dirty="0" smtClean="0"/>
              <a:t>=2, </a:t>
            </a:r>
            <a:r>
              <a:rPr lang="en-US" sz="1600" dirty="0" err="1" smtClean="0"/>
              <a:t>blu</a:t>
            </a:r>
            <a:r>
              <a:rPr lang="en-US" sz="1600" dirty="0" smtClean="0"/>
              <a:t>=3, </a:t>
            </a:r>
            <a:r>
              <a:rPr lang="en-US" sz="1600" dirty="0" err="1" smtClean="0"/>
              <a:t>nero</a:t>
            </a:r>
            <a:r>
              <a:rPr lang="en-US" sz="1600" dirty="0" smtClean="0"/>
              <a:t>=4, </a:t>
            </a:r>
            <a:r>
              <a:rPr lang="en-US" sz="1600" dirty="0" err="1" smtClean="0"/>
              <a:t>bianco</a:t>
            </a:r>
            <a:r>
              <a:rPr lang="en-US" sz="1600" dirty="0" smtClean="0"/>
              <a:t>=5, </a:t>
            </a:r>
            <a:r>
              <a:rPr lang="en-US" sz="1600" dirty="0" err="1" smtClean="0"/>
              <a:t>esterno</a:t>
            </a:r>
            <a:r>
              <a:rPr lang="en-US" sz="1600" dirty="0" smtClean="0"/>
              <a:t>=6]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Arciere</a:t>
            </a:r>
            <a:r>
              <a:rPr lang="en-US" sz="1600" dirty="0" smtClean="0"/>
              <a:t> molto bravo P(1)= 95%   per </a:t>
            </a:r>
            <a:r>
              <a:rPr lang="en-US" sz="1600" dirty="0" err="1" smtClean="0"/>
              <a:t>esempio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Arciere</a:t>
            </a:r>
            <a:r>
              <a:rPr lang="en-US" sz="1600" dirty="0" smtClean="0"/>
              <a:t> </a:t>
            </a:r>
            <a:r>
              <a:rPr lang="en-US" sz="1600" dirty="0" err="1" smtClean="0"/>
              <a:t>medio</a:t>
            </a:r>
            <a:r>
              <a:rPr lang="en-US" sz="1600" dirty="0" smtClean="0"/>
              <a:t>  P(1)= 36%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/>
              <a:t>Arciere</a:t>
            </a:r>
            <a:r>
              <a:rPr lang="en-US" sz="1600" dirty="0" smtClean="0"/>
              <a:t> </a:t>
            </a:r>
            <a:r>
              <a:rPr lang="en-US" sz="1600" dirty="0" err="1" smtClean="0"/>
              <a:t>principiante</a:t>
            </a:r>
            <a:r>
              <a:rPr lang="en-US" sz="1600" dirty="0" smtClean="0"/>
              <a:t> P(1)= 5%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01" y="3501277"/>
            <a:ext cx="1260177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507605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>
                <a:ea typeface="Gungsuh" pitchFamily="18" charset="-127"/>
              </a:rPr>
              <a:t>L</a:t>
            </a:r>
            <a:r>
              <a:rPr lang="it-IT" sz="2000" b="1" dirty="0" smtClean="0">
                <a:ea typeface="Gungsuh" pitchFamily="18" charset="-127"/>
              </a:rPr>
              <a:t>a </a:t>
            </a:r>
            <a:r>
              <a:rPr lang="it-IT" sz="2000" b="1" dirty="0">
                <a:ea typeface="Gungsuh" pitchFamily="18" charset="-127"/>
              </a:rPr>
              <a:t>probabilità </a:t>
            </a:r>
            <a:r>
              <a:rPr lang="it-IT" sz="2000" b="1" dirty="0" smtClean="0">
                <a:ea typeface="Gungsuh" pitchFamily="18" charset="-127"/>
              </a:rPr>
              <a:t>– come si calcola II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12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38" y="0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496" y="843558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Es</a:t>
            </a:r>
            <a:r>
              <a:rPr lang="en-US" sz="1600" b="1" dirty="0" smtClean="0"/>
              <a:t>. </a:t>
            </a:r>
            <a:r>
              <a:rPr lang="en-US" sz="1600" dirty="0" smtClean="0"/>
              <a:t> Il </a:t>
            </a:r>
            <a:r>
              <a:rPr lang="en-US" sz="1600" dirty="0" err="1" smtClean="0"/>
              <a:t>tiro</a:t>
            </a:r>
            <a:r>
              <a:rPr lang="en-US" sz="1600" dirty="0" smtClean="0"/>
              <a:t> con </a:t>
            </a:r>
            <a:r>
              <a:rPr lang="en-US" sz="1600" dirty="0" err="1" smtClean="0"/>
              <a:t>l’arco</a:t>
            </a:r>
            <a:r>
              <a:rPr lang="en-US" sz="1600" dirty="0"/>
              <a:t>:</a:t>
            </a:r>
            <a:r>
              <a:rPr lang="en-US" sz="1600" dirty="0" smtClean="0"/>
              <a:t> per </a:t>
            </a:r>
            <a:r>
              <a:rPr lang="en-US" sz="1600" dirty="0" err="1" smtClean="0"/>
              <a:t>valutare</a:t>
            </a:r>
            <a:r>
              <a:rPr lang="en-US" sz="1600" dirty="0" smtClean="0"/>
              <a:t> </a:t>
            </a:r>
            <a:r>
              <a:rPr lang="en-US" sz="1600" dirty="0" err="1" smtClean="0"/>
              <a:t>l’evento</a:t>
            </a:r>
            <a:r>
              <a:rPr lang="en-US" sz="1600" dirty="0" smtClean="0"/>
              <a:t> </a:t>
            </a:r>
            <a:r>
              <a:rPr lang="en-US" sz="1600" dirty="0" err="1" smtClean="0"/>
              <a:t>decido</a:t>
            </a:r>
            <a:r>
              <a:rPr lang="en-US" sz="1600" dirty="0" smtClean="0"/>
              <a:t> di non </a:t>
            </a:r>
            <a:r>
              <a:rPr lang="en-US" sz="1600" dirty="0" err="1" smtClean="0"/>
              <a:t>usare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cerchi</a:t>
            </a:r>
            <a:r>
              <a:rPr lang="en-US" sz="1600" dirty="0" smtClean="0"/>
              <a:t> </a:t>
            </a:r>
            <a:r>
              <a:rPr lang="en-US" sz="1600" dirty="0" err="1" smtClean="0"/>
              <a:t>colorati</a:t>
            </a:r>
            <a:r>
              <a:rPr lang="en-US" sz="1600" dirty="0" smtClean="0"/>
              <a:t> del </a:t>
            </a:r>
            <a:r>
              <a:rPr lang="en-US" sz="1600" dirty="0" err="1" smtClean="0"/>
              <a:t>bersaglio</a:t>
            </a:r>
            <a:r>
              <a:rPr lang="en-US" sz="1600" dirty="0" smtClean="0"/>
              <a:t>, </a:t>
            </a:r>
            <a:r>
              <a:rPr lang="en-US" sz="1600" dirty="0" err="1" smtClean="0"/>
              <a:t>misurerò</a:t>
            </a:r>
            <a:r>
              <a:rPr lang="en-US" sz="1600" dirty="0" smtClean="0"/>
              <a:t> </a:t>
            </a:r>
            <a:r>
              <a:rPr lang="en-US" sz="1600" dirty="0" err="1" smtClean="0"/>
              <a:t>invece</a:t>
            </a:r>
            <a:r>
              <a:rPr lang="en-US" sz="1600" dirty="0" smtClean="0"/>
              <a:t> </a:t>
            </a:r>
            <a:r>
              <a:rPr lang="en-US" sz="1600" dirty="0" err="1" smtClean="0"/>
              <a:t>il</a:t>
            </a:r>
            <a:r>
              <a:rPr lang="en-US" sz="1600" dirty="0" smtClean="0"/>
              <a:t> </a:t>
            </a:r>
            <a:r>
              <a:rPr lang="en-US" sz="1600" dirty="0" err="1" smtClean="0"/>
              <a:t>valore</a:t>
            </a:r>
            <a:r>
              <a:rPr lang="en-US" sz="1600" dirty="0" smtClean="0"/>
              <a:t> </a:t>
            </a:r>
            <a:r>
              <a:rPr lang="en-US" sz="1600" dirty="0" err="1" smtClean="0"/>
              <a:t>della</a:t>
            </a:r>
            <a:r>
              <a:rPr lang="en-US" sz="1600" dirty="0" smtClean="0"/>
              <a:t> </a:t>
            </a:r>
            <a:r>
              <a:rPr lang="en-US" sz="1600" dirty="0" err="1" smtClean="0"/>
              <a:t>distanza</a:t>
            </a:r>
            <a:r>
              <a:rPr lang="en-US" sz="1600" dirty="0" smtClean="0"/>
              <a:t> “d” dal </a:t>
            </a:r>
            <a:r>
              <a:rPr lang="en-US" sz="1600" dirty="0" err="1" smtClean="0"/>
              <a:t>centro</a:t>
            </a:r>
            <a:r>
              <a:rPr lang="en-US" sz="1600" dirty="0" smtClean="0"/>
              <a:t>.</a:t>
            </a:r>
            <a:endParaRPr lang="it-IT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61537" y="3321099"/>
            <a:ext cx="7218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Il risultato dell’evento è un numero reale (con la virgola), i possibili valori sono infiniti.</a:t>
            </a:r>
          </a:p>
          <a:p>
            <a:r>
              <a:rPr lang="it-IT" sz="1600" dirty="0" smtClean="0"/>
              <a:t>In questo caso, invece delle probabilità per i singoli eventi, si dà una «funzione» continua, la funzione di distribuzione di probabilità…con questa si calcola la probabilità.</a:t>
            </a:r>
            <a:endParaRPr lang="it-IT" sz="1600" dirty="0"/>
          </a:p>
        </p:txBody>
      </p:sp>
      <p:sp>
        <p:nvSpPr>
          <p:cNvPr id="16" name="Rettangolo 15"/>
          <p:cNvSpPr/>
          <p:nvPr/>
        </p:nvSpPr>
        <p:spPr>
          <a:xfrm>
            <a:off x="35496" y="483518"/>
            <a:ext cx="6405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990033"/>
                </a:solidFill>
              </a:rPr>
              <a:t>Eventi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</a:rPr>
              <a:t>continui</a:t>
            </a:r>
            <a:r>
              <a:rPr lang="en-US" b="1" dirty="0" smtClean="0">
                <a:solidFill>
                  <a:srgbClr val="990033"/>
                </a:solidFill>
              </a:rPr>
              <a:t> – </a:t>
            </a:r>
            <a:r>
              <a:rPr lang="en-US" b="1" dirty="0" err="1" smtClean="0">
                <a:solidFill>
                  <a:srgbClr val="990033"/>
                </a:solidFill>
              </a:rPr>
              <a:t>numero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</a:rPr>
              <a:t>infinito</a:t>
            </a:r>
            <a:r>
              <a:rPr lang="en-US" b="1" dirty="0" smtClean="0">
                <a:solidFill>
                  <a:srgbClr val="990033"/>
                </a:solidFill>
              </a:rPr>
              <a:t> di </a:t>
            </a:r>
            <a:r>
              <a:rPr lang="en-US" b="1" dirty="0" err="1" smtClean="0">
                <a:solidFill>
                  <a:srgbClr val="990033"/>
                </a:solidFill>
              </a:rPr>
              <a:t>eventi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</a:rPr>
              <a:t>possibili</a:t>
            </a:r>
            <a:endParaRPr lang="it-IT" b="1" dirty="0">
              <a:solidFill>
                <a:srgbClr val="990033"/>
              </a:solidFill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755576" y="1744003"/>
            <a:ext cx="1332185" cy="1203598"/>
            <a:chOff x="755576" y="1419622"/>
            <a:chExt cx="1332185" cy="1203598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419622"/>
              <a:ext cx="1260177" cy="1203598"/>
            </a:xfrm>
            <a:prstGeom prst="rect">
              <a:avLst/>
            </a:prstGeom>
          </p:spPr>
        </p:pic>
        <p:cxnSp>
          <p:nvCxnSpPr>
            <p:cNvPr id="11" name="Connettore 1 10"/>
            <p:cNvCxnSpPr/>
            <p:nvPr/>
          </p:nvCxnSpPr>
          <p:spPr>
            <a:xfrm flipH="1">
              <a:off x="755576" y="1491630"/>
              <a:ext cx="1152128" cy="110717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>
              <a:off x="755576" y="1491630"/>
              <a:ext cx="1152128" cy="1008112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25"/>
          <p:cNvGrpSpPr/>
          <p:nvPr/>
        </p:nvGrpSpPr>
        <p:grpSpPr>
          <a:xfrm>
            <a:off x="2698556" y="1384856"/>
            <a:ext cx="2230462" cy="1870421"/>
            <a:chOff x="3061618" y="1332631"/>
            <a:chExt cx="2230462" cy="1870421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618" y="1332631"/>
              <a:ext cx="1870421" cy="1870421"/>
            </a:xfrm>
            <a:prstGeom prst="rect">
              <a:avLst/>
            </a:prstGeom>
          </p:spPr>
        </p:pic>
        <p:cxnSp>
          <p:nvCxnSpPr>
            <p:cNvPr id="24" name="Connettore 1 23"/>
            <p:cNvCxnSpPr/>
            <p:nvPr/>
          </p:nvCxnSpPr>
          <p:spPr>
            <a:xfrm flipV="1">
              <a:off x="3996828" y="1563638"/>
              <a:ext cx="1151236" cy="70420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/>
            <p:cNvSpPr txBox="1"/>
            <p:nvPr/>
          </p:nvSpPr>
          <p:spPr>
            <a:xfrm>
              <a:off x="4923085" y="1563638"/>
              <a:ext cx="36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d</a:t>
              </a:r>
              <a:endParaRPr lang="it-IT" dirty="0"/>
            </a:p>
          </p:txBody>
        </p:sp>
      </p:grpSp>
      <p:sp>
        <p:nvSpPr>
          <p:cNvPr id="27" name="TextBox 13"/>
          <p:cNvSpPr txBox="1"/>
          <p:nvPr/>
        </p:nvSpPr>
        <p:spPr>
          <a:xfrm>
            <a:off x="4911965" y="1615861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Possibili risultati:</a:t>
            </a:r>
          </a:p>
          <a:p>
            <a:r>
              <a:rPr lang="it-IT" sz="1600" dirty="0" smtClean="0"/>
              <a:t>0 - 0,3 cm - 2,6 cm - 7,1 cm…..12,8 cm…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113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507605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>
                <a:ea typeface="Gungsuh" pitchFamily="18" charset="-127"/>
              </a:rPr>
              <a:t>L</a:t>
            </a:r>
            <a:r>
              <a:rPr lang="it-IT" sz="2000" b="1" dirty="0" smtClean="0">
                <a:ea typeface="Gungsuh" pitchFamily="18" charset="-127"/>
              </a:rPr>
              <a:t>a </a:t>
            </a:r>
            <a:r>
              <a:rPr lang="it-IT" sz="2000" b="1" dirty="0">
                <a:ea typeface="Gungsuh" pitchFamily="18" charset="-127"/>
              </a:rPr>
              <a:t>probabilità </a:t>
            </a:r>
            <a:r>
              <a:rPr lang="it-IT" sz="2000" b="1" dirty="0" smtClean="0">
                <a:ea typeface="Gungsuh" pitchFamily="18" charset="-127"/>
              </a:rPr>
              <a:t>– come si calcola III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13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07504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38" y="0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67744" y="555526"/>
            <a:ext cx="4745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L</a:t>
            </a:r>
            <a:r>
              <a:rPr lang="it-IT" sz="1600" b="1" dirty="0" smtClean="0"/>
              <a:t>a funzione di distribuzione di probabilità (</a:t>
            </a:r>
            <a:r>
              <a:rPr lang="it-IT" sz="1600" b="1" dirty="0" err="1" smtClean="0"/>
              <a:t>fdd</a:t>
            </a:r>
            <a:r>
              <a:rPr lang="it-IT" sz="1600" b="1" dirty="0" smtClean="0"/>
              <a:t>)</a:t>
            </a:r>
          </a:p>
          <a:p>
            <a:r>
              <a:rPr lang="it-IT" sz="1600" dirty="0"/>
              <a:t>I</a:t>
            </a:r>
            <a:r>
              <a:rPr lang="it-IT" sz="1600" dirty="0" smtClean="0"/>
              <a:t>l tiro con l’arco:</a:t>
            </a:r>
          </a:p>
          <a:p>
            <a:r>
              <a:rPr lang="it-IT" sz="1600" dirty="0" smtClean="0"/>
              <a:t>La misura di d (se ogni circoletto dista 1 cm)  sarà un  numero  compreso fra «0» (centro perfetto) e &gt;11 (al di fuori del bersaglio)…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107504" y="483518"/>
            <a:ext cx="2230462" cy="1870421"/>
            <a:chOff x="3061618" y="1332631"/>
            <a:chExt cx="2230462" cy="1870421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618" y="1332631"/>
              <a:ext cx="1870421" cy="1870421"/>
            </a:xfrm>
            <a:prstGeom prst="rect">
              <a:avLst/>
            </a:prstGeom>
          </p:spPr>
        </p:pic>
        <p:cxnSp>
          <p:nvCxnSpPr>
            <p:cNvPr id="24" name="Connettore 1 23"/>
            <p:cNvCxnSpPr/>
            <p:nvPr/>
          </p:nvCxnSpPr>
          <p:spPr>
            <a:xfrm flipV="1">
              <a:off x="3996828" y="1563638"/>
              <a:ext cx="1151236" cy="70420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sellaDiTesto 24"/>
            <p:cNvSpPr txBox="1"/>
            <p:nvPr/>
          </p:nvSpPr>
          <p:spPr>
            <a:xfrm>
              <a:off x="4923085" y="1563638"/>
              <a:ext cx="368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d</a:t>
              </a:r>
              <a:endParaRPr lang="it-IT" dirty="0"/>
            </a:p>
          </p:txBody>
        </p:sp>
      </p:grpSp>
      <p:sp>
        <p:nvSpPr>
          <p:cNvPr id="19" name="TextBox 13"/>
          <p:cNvSpPr txBox="1"/>
          <p:nvPr/>
        </p:nvSpPr>
        <p:spPr>
          <a:xfrm>
            <a:off x="337875" y="2402473"/>
            <a:ext cx="545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Come sarà fatta la </a:t>
            </a:r>
            <a:r>
              <a:rPr lang="it-IT" sz="1600" dirty="0" err="1" smtClean="0">
                <a:solidFill>
                  <a:srgbClr val="FF0000"/>
                </a:solidFill>
              </a:rPr>
              <a:t>fdd</a:t>
            </a:r>
            <a:r>
              <a:rPr lang="it-IT" sz="1600" dirty="0" smtClean="0"/>
              <a:t>? Dipende da quanto è bravo l’arciere:</a:t>
            </a:r>
          </a:p>
          <a:p>
            <a:endParaRPr lang="it-IT" sz="1600" dirty="0" smtClean="0"/>
          </a:p>
          <a:p>
            <a:r>
              <a:rPr lang="it-IT" sz="1600" b="1" dirty="0" smtClean="0">
                <a:solidFill>
                  <a:srgbClr val="00CC5C"/>
                </a:solidFill>
              </a:rPr>
              <a:t>Molto bravo                           </a:t>
            </a:r>
            <a:r>
              <a:rPr lang="it-IT" sz="1600" b="1" dirty="0" smtClean="0">
                <a:solidFill>
                  <a:srgbClr val="3346F7"/>
                </a:solidFill>
              </a:rPr>
              <a:t>Medio                              </a:t>
            </a:r>
            <a:r>
              <a:rPr lang="it-IT" sz="1600" b="1" dirty="0" smtClean="0">
                <a:solidFill>
                  <a:srgbClr val="FF0000"/>
                </a:solidFill>
              </a:rPr>
              <a:t>Scarso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71" name="Figura a mano libera 70"/>
          <p:cNvSpPr/>
          <p:nvPr/>
        </p:nvSpPr>
        <p:spPr>
          <a:xfrm>
            <a:off x="4280687" y="3989349"/>
            <a:ext cx="1618407" cy="583264"/>
          </a:xfrm>
          <a:custGeom>
            <a:avLst/>
            <a:gdLst>
              <a:gd name="connsiteX0" fmla="*/ 0 w 1618407"/>
              <a:gd name="connsiteY0" fmla="*/ 574559 h 583264"/>
              <a:gd name="connsiteX1" fmla="*/ 364141 w 1618407"/>
              <a:gd name="connsiteY1" fmla="*/ 550283 h 583264"/>
              <a:gd name="connsiteX2" fmla="*/ 793019 w 1618407"/>
              <a:gd name="connsiteY2" fmla="*/ 307522 h 583264"/>
              <a:gd name="connsiteX3" fmla="*/ 1108609 w 1618407"/>
              <a:gd name="connsiteY3" fmla="*/ 48577 h 583264"/>
              <a:gd name="connsiteX4" fmla="*/ 1618407 w 1618407"/>
              <a:gd name="connsiteY4" fmla="*/ 24 h 583264"/>
              <a:gd name="connsiteX5" fmla="*/ 1618407 w 1618407"/>
              <a:gd name="connsiteY5" fmla="*/ 24 h 5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407" h="583264">
                <a:moveTo>
                  <a:pt x="0" y="574559"/>
                </a:moveTo>
                <a:cubicBezTo>
                  <a:pt x="115985" y="584674"/>
                  <a:pt x="231971" y="594789"/>
                  <a:pt x="364141" y="550283"/>
                </a:cubicBezTo>
                <a:cubicBezTo>
                  <a:pt x="496311" y="505777"/>
                  <a:pt x="668941" y="391140"/>
                  <a:pt x="793019" y="307522"/>
                </a:cubicBezTo>
                <a:cubicBezTo>
                  <a:pt x="917097" y="223904"/>
                  <a:pt x="971044" y="99827"/>
                  <a:pt x="1108609" y="48577"/>
                </a:cubicBezTo>
                <a:cubicBezTo>
                  <a:pt x="1246174" y="-2673"/>
                  <a:pt x="1618407" y="24"/>
                  <a:pt x="1618407" y="24"/>
                </a:cubicBezTo>
                <a:lnTo>
                  <a:pt x="1618407" y="2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1907704" y="2884722"/>
            <a:ext cx="2232248" cy="2010942"/>
            <a:chOff x="1907704" y="2884722"/>
            <a:chExt cx="2232248" cy="2010942"/>
          </a:xfrm>
        </p:grpSpPr>
        <p:grpSp>
          <p:nvGrpSpPr>
            <p:cNvPr id="70" name="Gruppo 69"/>
            <p:cNvGrpSpPr/>
            <p:nvPr/>
          </p:nvGrpSpPr>
          <p:grpSpPr>
            <a:xfrm>
              <a:off x="2195736" y="3053999"/>
              <a:ext cx="1944216" cy="1841665"/>
              <a:chOff x="3059832" y="3053999"/>
              <a:chExt cx="1944216" cy="1841665"/>
            </a:xfrm>
          </p:grpSpPr>
          <p:grpSp>
            <p:nvGrpSpPr>
              <p:cNvPr id="40" name="Gruppo 39"/>
              <p:cNvGrpSpPr/>
              <p:nvPr/>
            </p:nvGrpSpPr>
            <p:grpSpPr>
              <a:xfrm>
                <a:off x="3059832" y="3053999"/>
                <a:ext cx="1944216" cy="1841665"/>
                <a:chOff x="755576" y="3003798"/>
                <a:chExt cx="1944216" cy="1841665"/>
              </a:xfrm>
            </p:grpSpPr>
            <p:grpSp>
              <p:nvGrpSpPr>
                <p:cNvPr id="41" name="Gruppo 40"/>
                <p:cNvGrpSpPr/>
                <p:nvPr/>
              </p:nvGrpSpPr>
              <p:grpSpPr>
                <a:xfrm>
                  <a:off x="971600" y="3003798"/>
                  <a:ext cx="1728192" cy="1584176"/>
                  <a:chOff x="971600" y="3147814"/>
                  <a:chExt cx="1728192" cy="1584176"/>
                </a:xfrm>
              </p:grpSpPr>
              <p:grpSp>
                <p:nvGrpSpPr>
                  <p:cNvPr id="47" name="Gruppo 46"/>
                  <p:cNvGrpSpPr/>
                  <p:nvPr/>
                </p:nvGrpSpPr>
                <p:grpSpPr>
                  <a:xfrm>
                    <a:off x="971600" y="3147814"/>
                    <a:ext cx="1728192" cy="1512168"/>
                    <a:chOff x="971600" y="3147814"/>
                    <a:chExt cx="1728192" cy="1512168"/>
                  </a:xfrm>
                </p:grpSpPr>
                <p:cxnSp>
                  <p:nvCxnSpPr>
                    <p:cNvPr id="52" name="Connettore 1 51"/>
                    <p:cNvCxnSpPr/>
                    <p:nvPr/>
                  </p:nvCxnSpPr>
                  <p:spPr>
                    <a:xfrm>
                      <a:off x="971600" y="3147814"/>
                      <a:ext cx="0" cy="151216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Connettore 1 52"/>
                    <p:cNvCxnSpPr/>
                    <p:nvPr/>
                  </p:nvCxnSpPr>
                  <p:spPr>
                    <a:xfrm flipH="1" flipV="1">
                      <a:off x="971601" y="4659295"/>
                      <a:ext cx="1728191" cy="68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" name="Connettore 1 47"/>
                  <p:cNvCxnSpPr/>
                  <p:nvPr/>
                </p:nvCxnSpPr>
                <p:spPr>
                  <a:xfrm>
                    <a:off x="1259632" y="4622224"/>
                    <a:ext cx="0" cy="1097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ttore 1 48"/>
                  <p:cNvCxnSpPr/>
                  <p:nvPr/>
                </p:nvCxnSpPr>
                <p:spPr>
                  <a:xfrm>
                    <a:off x="1558697" y="4622224"/>
                    <a:ext cx="0" cy="1097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ttore 1 49"/>
                  <p:cNvCxnSpPr/>
                  <p:nvPr/>
                </p:nvCxnSpPr>
                <p:spPr>
                  <a:xfrm>
                    <a:off x="1835696" y="4622224"/>
                    <a:ext cx="0" cy="1097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nettore 1 50"/>
                  <p:cNvCxnSpPr/>
                  <p:nvPr/>
                </p:nvCxnSpPr>
                <p:spPr>
                  <a:xfrm>
                    <a:off x="2123728" y="4622224"/>
                    <a:ext cx="0" cy="1097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2" name="CasellaDiTesto 41"/>
                <p:cNvSpPr txBox="1"/>
                <p:nvPr/>
              </p:nvSpPr>
              <p:spPr>
                <a:xfrm>
                  <a:off x="755576" y="4393436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/>
                    <a:t>0</a:t>
                  </a:r>
                  <a:endParaRPr lang="it-IT" sz="1600" dirty="0"/>
                </a:p>
              </p:txBody>
            </p:sp>
            <p:sp>
              <p:nvSpPr>
                <p:cNvPr id="43" name="CasellaDiTesto 42"/>
                <p:cNvSpPr txBox="1"/>
                <p:nvPr/>
              </p:nvSpPr>
              <p:spPr>
                <a:xfrm>
                  <a:off x="1987864" y="4506909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/>
                    <a:t>8</a:t>
                  </a:r>
                  <a:endParaRPr lang="it-IT" sz="1600" dirty="0"/>
                </a:p>
              </p:txBody>
            </p:sp>
            <p:sp>
              <p:nvSpPr>
                <p:cNvPr id="44" name="CasellaDiTesto 43"/>
                <p:cNvSpPr txBox="1"/>
                <p:nvPr/>
              </p:nvSpPr>
              <p:spPr>
                <a:xfrm>
                  <a:off x="1703277" y="4500794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/>
                    <a:t>6</a:t>
                  </a:r>
                  <a:endParaRPr lang="it-IT" sz="1600" dirty="0"/>
                </a:p>
              </p:txBody>
            </p:sp>
            <p:sp>
              <p:nvSpPr>
                <p:cNvPr id="45" name="CasellaDiTesto 44"/>
                <p:cNvSpPr txBox="1"/>
                <p:nvPr/>
              </p:nvSpPr>
              <p:spPr>
                <a:xfrm>
                  <a:off x="1403648" y="4500794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/>
                    <a:t>4</a:t>
                  </a:r>
                  <a:endParaRPr lang="it-IT" sz="1600" dirty="0"/>
                </a:p>
              </p:txBody>
            </p:sp>
            <p:sp>
              <p:nvSpPr>
                <p:cNvPr id="46" name="CasellaDiTesto 45"/>
                <p:cNvSpPr txBox="1"/>
                <p:nvPr/>
              </p:nvSpPr>
              <p:spPr>
                <a:xfrm>
                  <a:off x="1115616" y="4500794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/>
                    <a:t>2</a:t>
                  </a:r>
                </a:p>
              </p:txBody>
            </p:sp>
          </p:grpSp>
          <p:sp>
            <p:nvSpPr>
              <p:cNvPr id="55" name="Figura a mano libera 54"/>
              <p:cNvSpPr/>
              <p:nvPr/>
            </p:nvSpPr>
            <p:spPr>
              <a:xfrm>
                <a:off x="3293458" y="3565184"/>
                <a:ext cx="1610315" cy="958264"/>
              </a:xfrm>
              <a:custGeom>
                <a:avLst/>
                <a:gdLst>
                  <a:gd name="connsiteX0" fmla="*/ 0 w 1610315"/>
                  <a:gd name="connsiteY0" fmla="*/ 464650 h 958264"/>
                  <a:gd name="connsiteX1" fmla="*/ 161841 w 1610315"/>
                  <a:gd name="connsiteY1" fmla="*/ 440374 h 958264"/>
                  <a:gd name="connsiteX2" fmla="*/ 380326 w 1610315"/>
                  <a:gd name="connsiteY2" fmla="*/ 60048 h 958264"/>
                  <a:gd name="connsiteX3" fmla="*/ 849664 w 1610315"/>
                  <a:gd name="connsiteY3" fmla="*/ 76232 h 958264"/>
                  <a:gd name="connsiteX4" fmla="*/ 1092425 w 1610315"/>
                  <a:gd name="connsiteY4" fmla="*/ 780239 h 958264"/>
                  <a:gd name="connsiteX5" fmla="*/ 1610315 w 1610315"/>
                  <a:gd name="connsiteY5" fmla="*/ 958264 h 95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315" h="958264">
                    <a:moveTo>
                      <a:pt x="0" y="464650"/>
                    </a:moveTo>
                    <a:cubicBezTo>
                      <a:pt x="49226" y="486229"/>
                      <a:pt x="98453" y="507808"/>
                      <a:pt x="161841" y="440374"/>
                    </a:cubicBezTo>
                    <a:cubicBezTo>
                      <a:pt x="225229" y="372940"/>
                      <a:pt x="265689" y="120738"/>
                      <a:pt x="380326" y="60048"/>
                    </a:cubicBezTo>
                    <a:cubicBezTo>
                      <a:pt x="494963" y="-642"/>
                      <a:pt x="730981" y="-43800"/>
                      <a:pt x="849664" y="76232"/>
                    </a:cubicBezTo>
                    <a:cubicBezTo>
                      <a:pt x="968347" y="196264"/>
                      <a:pt x="965650" y="633234"/>
                      <a:pt x="1092425" y="780239"/>
                    </a:cubicBezTo>
                    <a:cubicBezTo>
                      <a:pt x="1219200" y="927244"/>
                      <a:pt x="1414757" y="942754"/>
                      <a:pt x="1610315" y="958264"/>
                    </a:cubicBezTo>
                  </a:path>
                </a:pathLst>
              </a:custGeom>
              <a:noFill/>
              <a:ln>
                <a:solidFill>
                  <a:srgbClr val="3346F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" name="CasellaDiTesto 2"/>
            <p:cNvSpPr txBox="1"/>
            <p:nvPr/>
          </p:nvSpPr>
          <p:spPr>
            <a:xfrm>
              <a:off x="1907704" y="2884722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err="1" smtClean="0"/>
                <a:t>fdd</a:t>
              </a:r>
              <a:endParaRPr lang="it-IT" sz="1600" dirty="0"/>
            </a:p>
          </p:txBody>
        </p:sp>
      </p:grpSp>
      <p:cxnSp>
        <p:nvCxnSpPr>
          <p:cNvPr id="18" name="Connettore 2 17"/>
          <p:cNvCxnSpPr/>
          <p:nvPr/>
        </p:nvCxnSpPr>
        <p:spPr>
          <a:xfrm>
            <a:off x="3821541" y="4534414"/>
            <a:ext cx="0" cy="1080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/>
          <p:cNvCxnSpPr/>
          <p:nvPr/>
        </p:nvCxnSpPr>
        <p:spPr>
          <a:xfrm>
            <a:off x="5696787" y="4540451"/>
            <a:ext cx="0" cy="1080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2 78"/>
          <p:cNvCxnSpPr/>
          <p:nvPr/>
        </p:nvCxnSpPr>
        <p:spPr>
          <a:xfrm>
            <a:off x="1768951" y="4520237"/>
            <a:ext cx="0" cy="10800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o 19"/>
          <p:cNvGrpSpPr/>
          <p:nvPr/>
        </p:nvGrpSpPr>
        <p:grpSpPr>
          <a:xfrm>
            <a:off x="-84071" y="2843979"/>
            <a:ext cx="6257341" cy="2053071"/>
            <a:chOff x="-84071" y="2843979"/>
            <a:chExt cx="6257341" cy="2053071"/>
          </a:xfrm>
        </p:grpSpPr>
        <p:grpSp>
          <p:nvGrpSpPr>
            <p:cNvPr id="11" name="Gruppo 10"/>
            <p:cNvGrpSpPr/>
            <p:nvPr/>
          </p:nvGrpSpPr>
          <p:grpSpPr>
            <a:xfrm>
              <a:off x="-84071" y="2843979"/>
              <a:ext cx="6096231" cy="2051685"/>
              <a:chOff x="-84071" y="2843979"/>
              <a:chExt cx="6096231" cy="2051685"/>
            </a:xfrm>
          </p:grpSpPr>
          <p:grpSp>
            <p:nvGrpSpPr>
              <p:cNvPr id="56" name="Gruppo 55"/>
              <p:cNvGrpSpPr/>
              <p:nvPr/>
            </p:nvGrpSpPr>
            <p:grpSpPr>
              <a:xfrm>
                <a:off x="4067944" y="3053999"/>
                <a:ext cx="1944216" cy="1841665"/>
                <a:chOff x="755576" y="3003798"/>
                <a:chExt cx="1944216" cy="1841665"/>
              </a:xfrm>
            </p:grpSpPr>
            <p:grpSp>
              <p:nvGrpSpPr>
                <p:cNvPr id="57" name="Gruppo 56"/>
                <p:cNvGrpSpPr/>
                <p:nvPr/>
              </p:nvGrpSpPr>
              <p:grpSpPr>
                <a:xfrm>
                  <a:off x="971600" y="3003798"/>
                  <a:ext cx="1728192" cy="1584176"/>
                  <a:chOff x="971600" y="3147814"/>
                  <a:chExt cx="1728192" cy="1584176"/>
                </a:xfrm>
              </p:grpSpPr>
              <p:grpSp>
                <p:nvGrpSpPr>
                  <p:cNvPr id="63" name="Gruppo 62"/>
                  <p:cNvGrpSpPr/>
                  <p:nvPr/>
                </p:nvGrpSpPr>
                <p:grpSpPr>
                  <a:xfrm>
                    <a:off x="971600" y="3147814"/>
                    <a:ext cx="1728192" cy="1512168"/>
                    <a:chOff x="971600" y="3147814"/>
                    <a:chExt cx="1728192" cy="1512168"/>
                  </a:xfrm>
                </p:grpSpPr>
                <p:cxnSp>
                  <p:nvCxnSpPr>
                    <p:cNvPr id="68" name="Connettore 1 67"/>
                    <p:cNvCxnSpPr/>
                    <p:nvPr/>
                  </p:nvCxnSpPr>
                  <p:spPr>
                    <a:xfrm>
                      <a:off x="971600" y="3147814"/>
                      <a:ext cx="0" cy="1512168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Connettore 1 68"/>
                    <p:cNvCxnSpPr/>
                    <p:nvPr/>
                  </p:nvCxnSpPr>
                  <p:spPr>
                    <a:xfrm flipH="1" flipV="1">
                      <a:off x="971601" y="4659295"/>
                      <a:ext cx="1728191" cy="687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4" name="Connettore 1 63"/>
                  <p:cNvCxnSpPr/>
                  <p:nvPr/>
                </p:nvCxnSpPr>
                <p:spPr>
                  <a:xfrm>
                    <a:off x="1259632" y="4622224"/>
                    <a:ext cx="0" cy="1097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Connettore 1 64"/>
                  <p:cNvCxnSpPr/>
                  <p:nvPr/>
                </p:nvCxnSpPr>
                <p:spPr>
                  <a:xfrm>
                    <a:off x="1558697" y="4622224"/>
                    <a:ext cx="0" cy="1097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Connettore 1 65"/>
                  <p:cNvCxnSpPr/>
                  <p:nvPr/>
                </p:nvCxnSpPr>
                <p:spPr>
                  <a:xfrm>
                    <a:off x="1835696" y="4622224"/>
                    <a:ext cx="0" cy="1097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nettore 1 66"/>
                  <p:cNvCxnSpPr/>
                  <p:nvPr/>
                </p:nvCxnSpPr>
                <p:spPr>
                  <a:xfrm>
                    <a:off x="2123728" y="4622224"/>
                    <a:ext cx="0" cy="10976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" name="CasellaDiTesto 57"/>
                <p:cNvSpPr txBox="1"/>
                <p:nvPr/>
              </p:nvSpPr>
              <p:spPr>
                <a:xfrm>
                  <a:off x="755576" y="4393436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/>
                    <a:t>0</a:t>
                  </a:r>
                  <a:endParaRPr lang="it-IT" sz="1600" dirty="0"/>
                </a:p>
              </p:txBody>
            </p:sp>
            <p:sp>
              <p:nvSpPr>
                <p:cNvPr id="59" name="CasellaDiTesto 58"/>
                <p:cNvSpPr txBox="1"/>
                <p:nvPr/>
              </p:nvSpPr>
              <p:spPr>
                <a:xfrm>
                  <a:off x="1987864" y="4506909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/>
                    <a:t>8</a:t>
                  </a:r>
                  <a:endParaRPr lang="it-IT" sz="1600" dirty="0"/>
                </a:p>
              </p:txBody>
            </p:sp>
            <p:sp>
              <p:nvSpPr>
                <p:cNvPr id="60" name="CasellaDiTesto 59"/>
                <p:cNvSpPr txBox="1"/>
                <p:nvPr/>
              </p:nvSpPr>
              <p:spPr>
                <a:xfrm>
                  <a:off x="1703277" y="4500794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/>
                    <a:t>6</a:t>
                  </a:r>
                  <a:endParaRPr lang="it-IT" sz="1600" dirty="0"/>
                </a:p>
              </p:txBody>
            </p:sp>
            <p:sp>
              <p:nvSpPr>
                <p:cNvPr id="61" name="CasellaDiTesto 60"/>
                <p:cNvSpPr txBox="1"/>
                <p:nvPr/>
              </p:nvSpPr>
              <p:spPr>
                <a:xfrm>
                  <a:off x="1403648" y="4500794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smtClean="0"/>
                    <a:t>4</a:t>
                  </a:r>
                  <a:endParaRPr lang="it-IT" sz="1600" dirty="0"/>
                </a:p>
              </p:txBody>
            </p:sp>
            <p:sp>
              <p:nvSpPr>
                <p:cNvPr id="62" name="CasellaDiTesto 61"/>
                <p:cNvSpPr txBox="1"/>
                <p:nvPr/>
              </p:nvSpPr>
              <p:spPr>
                <a:xfrm>
                  <a:off x="1115616" y="4500794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/>
                    <a:t>2</a:t>
                  </a:r>
                </a:p>
              </p:txBody>
            </p:sp>
          </p:grpSp>
          <p:grpSp>
            <p:nvGrpSpPr>
              <p:cNvPr id="4" name="Gruppo 3"/>
              <p:cNvGrpSpPr/>
              <p:nvPr/>
            </p:nvGrpSpPr>
            <p:grpSpPr>
              <a:xfrm>
                <a:off x="-84071" y="2843979"/>
                <a:ext cx="4440047" cy="2032027"/>
                <a:chOff x="-84071" y="2843979"/>
                <a:chExt cx="4440047" cy="2032027"/>
              </a:xfrm>
            </p:grpSpPr>
            <p:grpSp>
              <p:nvGrpSpPr>
                <p:cNvPr id="54" name="Gruppo 53"/>
                <p:cNvGrpSpPr/>
                <p:nvPr/>
              </p:nvGrpSpPr>
              <p:grpSpPr>
                <a:xfrm>
                  <a:off x="107504" y="3034341"/>
                  <a:ext cx="1944216" cy="1841665"/>
                  <a:chOff x="755576" y="3003798"/>
                  <a:chExt cx="1944216" cy="1841665"/>
                </a:xfrm>
              </p:grpSpPr>
              <p:grpSp>
                <p:nvGrpSpPr>
                  <p:cNvPr id="38" name="Gruppo 37"/>
                  <p:cNvGrpSpPr/>
                  <p:nvPr/>
                </p:nvGrpSpPr>
                <p:grpSpPr>
                  <a:xfrm>
                    <a:off x="755576" y="3003798"/>
                    <a:ext cx="1944216" cy="1841665"/>
                    <a:chOff x="755576" y="3003798"/>
                    <a:chExt cx="1944216" cy="1841665"/>
                  </a:xfrm>
                </p:grpSpPr>
                <p:grpSp>
                  <p:nvGrpSpPr>
                    <p:cNvPr id="32" name="Gruppo 31"/>
                    <p:cNvGrpSpPr/>
                    <p:nvPr/>
                  </p:nvGrpSpPr>
                  <p:grpSpPr>
                    <a:xfrm>
                      <a:off x="971600" y="3003798"/>
                      <a:ext cx="1728192" cy="1584176"/>
                      <a:chOff x="971600" y="3147814"/>
                      <a:chExt cx="1728192" cy="1584176"/>
                    </a:xfrm>
                  </p:grpSpPr>
                  <p:grpSp>
                    <p:nvGrpSpPr>
                      <p:cNvPr id="17" name="Gruppo 16"/>
                      <p:cNvGrpSpPr/>
                      <p:nvPr/>
                    </p:nvGrpSpPr>
                    <p:grpSpPr>
                      <a:xfrm>
                        <a:off x="971600" y="3147814"/>
                        <a:ext cx="1728192" cy="1512168"/>
                        <a:chOff x="971600" y="3147814"/>
                        <a:chExt cx="1728192" cy="1512168"/>
                      </a:xfrm>
                    </p:grpSpPr>
                    <p:cxnSp>
                      <p:nvCxnSpPr>
                        <p:cNvPr id="5" name="Connettore 1 4"/>
                        <p:cNvCxnSpPr/>
                        <p:nvPr/>
                      </p:nvCxnSpPr>
                      <p:spPr>
                        <a:xfrm>
                          <a:off x="971600" y="3147814"/>
                          <a:ext cx="0" cy="1512168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headEnd type="triangle"/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Connettore 1 22"/>
                        <p:cNvCxnSpPr/>
                        <p:nvPr/>
                      </p:nvCxnSpPr>
                      <p:spPr>
                        <a:xfrm flipH="1" flipV="1">
                          <a:off x="971601" y="4659295"/>
                          <a:ext cx="1728191" cy="687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headEnd type="triangle"/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8" name="Connettore 1 27"/>
                      <p:cNvCxnSpPr/>
                      <p:nvPr/>
                    </p:nvCxnSpPr>
                    <p:spPr>
                      <a:xfrm>
                        <a:off x="1259632" y="4622224"/>
                        <a:ext cx="0" cy="109766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Connettore 1 28"/>
                      <p:cNvCxnSpPr/>
                      <p:nvPr/>
                    </p:nvCxnSpPr>
                    <p:spPr>
                      <a:xfrm>
                        <a:off x="1558697" y="4622224"/>
                        <a:ext cx="0" cy="109766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Connettore 1 29"/>
                      <p:cNvCxnSpPr/>
                      <p:nvPr/>
                    </p:nvCxnSpPr>
                    <p:spPr>
                      <a:xfrm>
                        <a:off x="1835696" y="4622224"/>
                        <a:ext cx="0" cy="109766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Connettore 1 30"/>
                      <p:cNvCxnSpPr/>
                      <p:nvPr/>
                    </p:nvCxnSpPr>
                    <p:spPr>
                      <a:xfrm>
                        <a:off x="2123728" y="4622224"/>
                        <a:ext cx="0" cy="109766"/>
                      </a:xfrm>
                      <a:prstGeom prst="line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3" name="CasellaDiTesto 32"/>
                    <p:cNvSpPr txBox="1"/>
                    <p:nvPr/>
                  </p:nvSpPr>
                  <p:spPr>
                    <a:xfrm>
                      <a:off x="755576" y="4393436"/>
                      <a:ext cx="21602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600" dirty="0" smtClean="0"/>
                        <a:t>0</a:t>
                      </a:r>
                      <a:endParaRPr lang="it-IT" sz="1600" dirty="0"/>
                    </a:p>
                  </p:txBody>
                </p:sp>
                <p:sp>
                  <p:nvSpPr>
                    <p:cNvPr id="34" name="CasellaDiTesto 33"/>
                    <p:cNvSpPr txBox="1"/>
                    <p:nvPr/>
                  </p:nvSpPr>
                  <p:spPr>
                    <a:xfrm>
                      <a:off x="1987864" y="4506909"/>
                      <a:ext cx="21602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600" dirty="0" smtClean="0"/>
                        <a:t>8</a:t>
                      </a:r>
                      <a:endParaRPr lang="it-IT" sz="1600" dirty="0"/>
                    </a:p>
                  </p:txBody>
                </p:sp>
                <p:sp>
                  <p:nvSpPr>
                    <p:cNvPr id="35" name="CasellaDiTesto 34"/>
                    <p:cNvSpPr txBox="1"/>
                    <p:nvPr/>
                  </p:nvSpPr>
                  <p:spPr>
                    <a:xfrm>
                      <a:off x="1703277" y="4500794"/>
                      <a:ext cx="21602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600" dirty="0" smtClean="0"/>
                        <a:t>6</a:t>
                      </a:r>
                      <a:endParaRPr lang="it-IT" sz="1600" dirty="0"/>
                    </a:p>
                  </p:txBody>
                </p:sp>
                <p:sp>
                  <p:nvSpPr>
                    <p:cNvPr id="36" name="CasellaDiTesto 35"/>
                    <p:cNvSpPr txBox="1"/>
                    <p:nvPr/>
                  </p:nvSpPr>
                  <p:spPr>
                    <a:xfrm>
                      <a:off x="1403648" y="4500794"/>
                      <a:ext cx="21602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600" dirty="0" smtClean="0"/>
                        <a:t>4</a:t>
                      </a:r>
                      <a:endParaRPr lang="it-IT" sz="1600" dirty="0"/>
                    </a:p>
                  </p:txBody>
                </p:sp>
                <p:sp>
                  <p:nvSpPr>
                    <p:cNvPr id="37" name="CasellaDiTesto 36"/>
                    <p:cNvSpPr txBox="1"/>
                    <p:nvPr/>
                  </p:nvSpPr>
                  <p:spPr>
                    <a:xfrm>
                      <a:off x="1115616" y="4500794"/>
                      <a:ext cx="21602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600" dirty="0"/>
                        <a:t>2</a:t>
                      </a:r>
                    </a:p>
                  </p:txBody>
                </p:sp>
              </p:grpSp>
              <p:sp>
                <p:nvSpPr>
                  <p:cNvPr id="39" name="Figura a mano libera 38"/>
                  <p:cNvSpPr/>
                  <p:nvPr/>
                </p:nvSpPr>
                <p:spPr>
                  <a:xfrm>
                    <a:off x="962952" y="3317540"/>
                    <a:ext cx="1710796" cy="1184441"/>
                  </a:xfrm>
                  <a:custGeom>
                    <a:avLst/>
                    <a:gdLst>
                      <a:gd name="connsiteX0" fmla="*/ 0 w 1710796"/>
                      <a:gd name="connsiteY0" fmla="*/ 8287 h 1184441"/>
                      <a:gd name="connsiteX1" fmla="*/ 307498 w 1710796"/>
                      <a:gd name="connsiteY1" fmla="*/ 153943 h 1184441"/>
                      <a:gd name="connsiteX2" fmla="*/ 501706 w 1710796"/>
                      <a:gd name="connsiteY2" fmla="*/ 1060251 h 1184441"/>
                      <a:gd name="connsiteX3" fmla="*/ 1602223 w 1710796"/>
                      <a:gd name="connsiteY3" fmla="*/ 1173540 h 1184441"/>
                      <a:gd name="connsiteX4" fmla="*/ 1610315 w 1710796"/>
                      <a:gd name="connsiteY4" fmla="*/ 1173540 h 1184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0796" h="1184441">
                        <a:moveTo>
                          <a:pt x="0" y="8287"/>
                        </a:moveTo>
                        <a:cubicBezTo>
                          <a:pt x="111940" y="-6549"/>
                          <a:pt x="223880" y="-21384"/>
                          <a:pt x="307498" y="153943"/>
                        </a:cubicBezTo>
                        <a:cubicBezTo>
                          <a:pt x="391116" y="329270"/>
                          <a:pt x="285919" y="890318"/>
                          <a:pt x="501706" y="1060251"/>
                        </a:cubicBezTo>
                        <a:cubicBezTo>
                          <a:pt x="717494" y="1230184"/>
                          <a:pt x="1417455" y="1154659"/>
                          <a:pt x="1602223" y="1173540"/>
                        </a:cubicBezTo>
                        <a:cubicBezTo>
                          <a:pt x="1786991" y="1192422"/>
                          <a:pt x="1698653" y="1182981"/>
                          <a:pt x="1610315" y="1173540"/>
                        </a:cubicBezTo>
                      </a:path>
                    </a:pathLst>
                  </a:custGeom>
                  <a:noFill/>
                  <a:ln>
                    <a:solidFill>
                      <a:srgbClr val="00CC5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72" name="CasellaDiTesto 71"/>
                <p:cNvSpPr txBox="1"/>
                <p:nvPr/>
              </p:nvSpPr>
              <p:spPr>
                <a:xfrm>
                  <a:off x="3851920" y="2884722"/>
                  <a:ext cx="5040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err="1" smtClean="0"/>
                    <a:t>fdd</a:t>
                  </a:r>
                  <a:endParaRPr lang="it-IT" sz="1600" dirty="0"/>
                </a:p>
              </p:txBody>
            </p:sp>
            <p:sp>
              <p:nvSpPr>
                <p:cNvPr id="73" name="CasellaDiTesto 72"/>
                <p:cNvSpPr txBox="1"/>
                <p:nvPr/>
              </p:nvSpPr>
              <p:spPr>
                <a:xfrm>
                  <a:off x="-84071" y="2843979"/>
                  <a:ext cx="5040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dirty="0" err="1" smtClean="0"/>
                    <a:t>fdd</a:t>
                  </a:r>
                  <a:endParaRPr lang="it-IT" sz="1600" dirty="0"/>
                </a:p>
              </p:txBody>
            </p:sp>
          </p:grpSp>
        </p:grpSp>
        <p:sp>
          <p:nvSpPr>
            <p:cNvPr id="75" name="CasellaDiTesto 74"/>
            <p:cNvSpPr txBox="1"/>
            <p:nvPr/>
          </p:nvSpPr>
          <p:spPr>
            <a:xfrm>
              <a:off x="3859657" y="4237868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d</a:t>
              </a:r>
              <a:endParaRPr lang="it-IT" sz="1600" dirty="0"/>
            </a:p>
          </p:txBody>
        </p:sp>
        <p:sp>
          <p:nvSpPr>
            <p:cNvPr id="76" name="CasellaDiTesto 75"/>
            <p:cNvSpPr txBox="1"/>
            <p:nvPr/>
          </p:nvSpPr>
          <p:spPr>
            <a:xfrm>
              <a:off x="5813230" y="4282157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d</a:t>
              </a:r>
              <a:endParaRPr lang="it-IT" sz="1600" dirty="0"/>
            </a:p>
          </p:txBody>
        </p:sp>
        <p:sp>
          <p:nvSpPr>
            <p:cNvPr id="77" name="CasellaDiTesto 76"/>
            <p:cNvSpPr txBox="1"/>
            <p:nvPr/>
          </p:nvSpPr>
          <p:spPr>
            <a:xfrm>
              <a:off x="5533644" y="4558271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10</a:t>
              </a:r>
              <a:endParaRPr lang="it-IT" sz="1600" dirty="0"/>
            </a:p>
          </p:txBody>
        </p:sp>
        <p:sp>
          <p:nvSpPr>
            <p:cNvPr id="80" name="CasellaDiTesto 79"/>
            <p:cNvSpPr txBox="1"/>
            <p:nvPr/>
          </p:nvSpPr>
          <p:spPr>
            <a:xfrm>
              <a:off x="3661861" y="4558496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10</a:t>
              </a:r>
              <a:endParaRPr lang="it-IT" sz="1600" dirty="0"/>
            </a:p>
          </p:txBody>
        </p:sp>
        <p:sp>
          <p:nvSpPr>
            <p:cNvPr id="81" name="CasellaDiTesto 80"/>
            <p:cNvSpPr txBox="1"/>
            <p:nvPr/>
          </p:nvSpPr>
          <p:spPr>
            <a:xfrm>
              <a:off x="1593628" y="4541035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10</a:t>
              </a:r>
              <a:endParaRPr lang="it-IT" sz="1600" dirty="0"/>
            </a:p>
          </p:txBody>
        </p:sp>
        <p:sp>
          <p:nvSpPr>
            <p:cNvPr id="82" name="CasellaDiTesto 81"/>
            <p:cNvSpPr txBox="1"/>
            <p:nvPr/>
          </p:nvSpPr>
          <p:spPr>
            <a:xfrm>
              <a:off x="1828901" y="4220062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d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1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507605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>
                <a:ea typeface="Gungsuh" pitchFamily="18" charset="-127"/>
              </a:rPr>
              <a:t>L</a:t>
            </a:r>
            <a:r>
              <a:rPr lang="it-IT" sz="2000" b="1" dirty="0" smtClean="0">
                <a:ea typeface="Gungsuh" pitchFamily="18" charset="-127"/>
              </a:rPr>
              <a:t>a </a:t>
            </a:r>
            <a:r>
              <a:rPr lang="it-IT" sz="2000" b="1" dirty="0">
                <a:ea typeface="Gungsuh" pitchFamily="18" charset="-127"/>
              </a:rPr>
              <a:t>probabilità </a:t>
            </a:r>
            <a:r>
              <a:rPr lang="it-IT" sz="2000" b="1" dirty="0" smtClean="0">
                <a:ea typeface="Gungsuh" pitchFamily="18" charset="-127"/>
              </a:rPr>
              <a:t>– come si calcola IV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14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107504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38" y="0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7504" y="483518"/>
            <a:ext cx="5652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La probabilità relativa ad </a:t>
            </a:r>
            <a:r>
              <a:rPr lang="it-IT" sz="1600" b="1" dirty="0" smtClean="0">
                <a:solidFill>
                  <a:srgbClr val="FF0000"/>
                </a:solidFill>
              </a:rPr>
              <a:t>un</a:t>
            </a:r>
            <a:r>
              <a:rPr lang="it-IT" sz="1600" dirty="0" smtClean="0"/>
              <a:t> evento si calcola misurando l’area che delimita l’evento (l’area totale sotto la curva è 1):</a:t>
            </a:r>
            <a:endParaRPr lang="it-IT" sz="1600" dirty="0"/>
          </a:p>
        </p:txBody>
      </p:sp>
      <p:cxnSp>
        <p:nvCxnSpPr>
          <p:cNvPr id="18" name="Connettore 1 17"/>
          <p:cNvCxnSpPr/>
          <p:nvPr/>
        </p:nvCxnSpPr>
        <p:spPr>
          <a:xfrm>
            <a:off x="742124" y="2059139"/>
            <a:ext cx="0" cy="979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igura a mano libera 71"/>
          <p:cNvSpPr/>
          <p:nvPr/>
        </p:nvSpPr>
        <p:spPr>
          <a:xfrm>
            <a:off x="454093" y="1961322"/>
            <a:ext cx="281404" cy="1161707"/>
          </a:xfrm>
          <a:custGeom>
            <a:avLst/>
            <a:gdLst>
              <a:gd name="connsiteX0" fmla="*/ 9939 w 268357"/>
              <a:gd name="connsiteY0" fmla="*/ 3313 h 1162878"/>
              <a:gd name="connsiteX1" fmla="*/ 76200 w 268357"/>
              <a:gd name="connsiteY1" fmla="*/ 0 h 1162878"/>
              <a:gd name="connsiteX2" fmla="*/ 125896 w 268357"/>
              <a:gd name="connsiteY2" fmla="*/ 6626 h 1162878"/>
              <a:gd name="connsiteX3" fmla="*/ 159026 w 268357"/>
              <a:gd name="connsiteY3" fmla="*/ 26504 h 1162878"/>
              <a:gd name="connsiteX4" fmla="*/ 212035 w 268357"/>
              <a:gd name="connsiteY4" fmla="*/ 46382 h 1162878"/>
              <a:gd name="connsiteX5" fmla="*/ 268357 w 268357"/>
              <a:gd name="connsiteY5" fmla="*/ 115956 h 1162878"/>
              <a:gd name="connsiteX6" fmla="*/ 265044 w 268357"/>
              <a:gd name="connsiteY6" fmla="*/ 1162878 h 1162878"/>
              <a:gd name="connsiteX7" fmla="*/ 0 w 268357"/>
              <a:gd name="connsiteY7" fmla="*/ 1159565 h 1162878"/>
              <a:gd name="connsiteX8" fmla="*/ 9939 w 268357"/>
              <a:gd name="connsiteY8" fmla="*/ 3313 h 116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357" h="1162878">
                <a:moveTo>
                  <a:pt x="9939" y="3313"/>
                </a:moveTo>
                <a:lnTo>
                  <a:pt x="76200" y="0"/>
                </a:lnTo>
                <a:lnTo>
                  <a:pt x="125896" y="6626"/>
                </a:lnTo>
                <a:lnTo>
                  <a:pt x="159026" y="26504"/>
                </a:lnTo>
                <a:lnTo>
                  <a:pt x="212035" y="46382"/>
                </a:lnTo>
                <a:lnTo>
                  <a:pt x="268357" y="115956"/>
                </a:lnTo>
                <a:cubicBezTo>
                  <a:pt x="267253" y="464930"/>
                  <a:pt x="266148" y="813904"/>
                  <a:pt x="265044" y="1162878"/>
                </a:cubicBezTo>
                <a:lnTo>
                  <a:pt x="0" y="1159565"/>
                </a:lnTo>
                <a:cubicBezTo>
                  <a:pt x="1104" y="773043"/>
                  <a:pt x="2209" y="386522"/>
                  <a:pt x="9939" y="3313"/>
                </a:cubicBezTo>
                <a:close/>
              </a:path>
            </a:pathLst>
          </a:custGeom>
          <a:solidFill>
            <a:srgbClr val="00CC5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CasellaDiTesto 78"/>
          <p:cNvSpPr txBox="1"/>
          <p:nvPr/>
        </p:nvSpPr>
        <p:spPr>
          <a:xfrm>
            <a:off x="303107" y="3484169"/>
            <a:ext cx="565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La probabilità che in un lancio uno degli arcieri abbia un risultato fra 0 e 2 (molto buono) sarà circa:</a:t>
            </a:r>
          </a:p>
          <a:p>
            <a:r>
              <a:rPr lang="it-IT" sz="1600" dirty="0"/>
              <a:t> </a:t>
            </a:r>
            <a:r>
              <a:rPr lang="it-IT" sz="1600" dirty="0" smtClean="0"/>
              <a:t>     </a:t>
            </a:r>
            <a:r>
              <a:rPr lang="it-IT" sz="1600" b="1" dirty="0" smtClean="0">
                <a:solidFill>
                  <a:srgbClr val="00CC5C"/>
                </a:solidFill>
              </a:rPr>
              <a:t>95%</a:t>
            </a:r>
            <a:r>
              <a:rPr lang="it-IT" sz="1600" dirty="0" smtClean="0"/>
              <a:t>                                     </a:t>
            </a:r>
            <a:r>
              <a:rPr lang="it-IT" sz="1600" b="1" dirty="0" smtClean="0">
                <a:solidFill>
                  <a:srgbClr val="3346F7"/>
                </a:solidFill>
              </a:rPr>
              <a:t>15%</a:t>
            </a:r>
            <a:r>
              <a:rPr lang="it-IT" sz="1600" dirty="0" smtClean="0"/>
              <a:t>                                </a:t>
            </a:r>
            <a:r>
              <a:rPr lang="it-IT" sz="1600" b="1" dirty="0" smtClean="0">
                <a:solidFill>
                  <a:srgbClr val="FF0000"/>
                </a:solidFill>
              </a:rPr>
              <a:t>2%</a:t>
            </a:r>
            <a:endParaRPr lang="it-IT" sz="1600" b="1" dirty="0">
              <a:solidFill>
                <a:srgbClr val="FF0000"/>
              </a:solidFill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38068" y="1131590"/>
            <a:ext cx="5914773" cy="2358694"/>
            <a:chOff x="238068" y="1131590"/>
            <a:chExt cx="5914773" cy="2358694"/>
          </a:xfrm>
        </p:grpSpPr>
        <p:grpSp>
          <p:nvGrpSpPr>
            <p:cNvPr id="78" name="Gruppo 77"/>
            <p:cNvGrpSpPr/>
            <p:nvPr/>
          </p:nvGrpSpPr>
          <p:grpSpPr>
            <a:xfrm>
              <a:off x="238068" y="1131590"/>
              <a:ext cx="5904656" cy="2358694"/>
              <a:chOff x="238068" y="1131590"/>
              <a:chExt cx="5904656" cy="2358694"/>
            </a:xfrm>
          </p:grpSpPr>
          <p:grpSp>
            <p:nvGrpSpPr>
              <p:cNvPr id="74" name="Gruppo 73"/>
              <p:cNvGrpSpPr/>
              <p:nvPr/>
            </p:nvGrpSpPr>
            <p:grpSpPr>
              <a:xfrm>
                <a:off x="238068" y="1131590"/>
                <a:ext cx="5904656" cy="2358694"/>
                <a:chOff x="238068" y="1131590"/>
                <a:chExt cx="5904656" cy="2358694"/>
              </a:xfrm>
            </p:grpSpPr>
            <p:grpSp>
              <p:nvGrpSpPr>
                <p:cNvPr id="10" name="Gruppo 9"/>
                <p:cNvGrpSpPr/>
                <p:nvPr/>
              </p:nvGrpSpPr>
              <p:grpSpPr>
                <a:xfrm>
                  <a:off x="238068" y="1131590"/>
                  <a:ext cx="5904656" cy="2358694"/>
                  <a:chOff x="107504" y="274179"/>
                  <a:chExt cx="5904656" cy="2358694"/>
                </a:xfrm>
              </p:grpSpPr>
              <p:sp>
                <p:nvSpPr>
                  <p:cNvPr id="19" name="TextBox 13"/>
                  <p:cNvSpPr txBox="1"/>
                  <p:nvPr/>
                </p:nvSpPr>
                <p:spPr>
                  <a:xfrm>
                    <a:off x="189224" y="274179"/>
                    <a:ext cx="545826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600" b="1" dirty="0" smtClean="0"/>
                      <a:t>       funzioni di distribuzione di probabilità degli ARCIERI </a:t>
                    </a:r>
                  </a:p>
                  <a:p>
                    <a:r>
                      <a:rPr lang="it-IT" sz="1600" b="1" dirty="0" smtClean="0"/>
                      <a:t>     </a:t>
                    </a:r>
                  </a:p>
                  <a:p>
                    <a:r>
                      <a:rPr lang="it-IT" sz="1600" b="1" dirty="0" smtClean="0">
                        <a:solidFill>
                          <a:srgbClr val="00CC5C"/>
                        </a:solidFill>
                      </a:rPr>
                      <a:t>      Molto bravo                           </a:t>
                    </a:r>
                    <a:r>
                      <a:rPr lang="it-IT" sz="1600" b="1" dirty="0" smtClean="0">
                        <a:solidFill>
                          <a:srgbClr val="3346F7"/>
                        </a:solidFill>
                      </a:rPr>
                      <a:t>Medio                              </a:t>
                    </a:r>
                    <a:r>
                      <a:rPr lang="it-IT" sz="1600" b="1" dirty="0" smtClean="0">
                        <a:solidFill>
                          <a:srgbClr val="FF0000"/>
                        </a:solidFill>
                      </a:rPr>
                      <a:t>Scarso</a:t>
                    </a:r>
                    <a:endParaRPr lang="it-IT" sz="1600" b="1" dirty="0">
                      <a:solidFill>
                        <a:srgbClr val="FF0000"/>
                      </a:solidFill>
                    </a:endParaRPr>
                  </a:p>
                </p:txBody>
              </p:sp>
              <p:grpSp>
                <p:nvGrpSpPr>
                  <p:cNvPr id="54" name="Gruppo 53"/>
                  <p:cNvGrpSpPr/>
                  <p:nvPr/>
                </p:nvGrpSpPr>
                <p:grpSpPr>
                  <a:xfrm>
                    <a:off x="107504" y="771550"/>
                    <a:ext cx="1944216" cy="1841665"/>
                    <a:chOff x="755576" y="3003798"/>
                    <a:chExt cx="1944216" cy="1841665"/>
                  </a:xfrm>
                </p:grpSpPr>
                <p:grpSp>
                  <p:nvGrpSpPr>
                    <p:cNvPr id="38" name="Gruppo 37"/>
                    <p:cNvGrpSpPr/>
                    <p:nvPr/>
                  </p:nvGrpSpPr>
                  <p:grpSpPr>
                    <a:xfrm>
                      <a:off x="755576" y="3003798"/>
                      <a:ext cx="1944216" cy="1841665"/>
                      <a:chOff x="755576" y="3003798"/>
                      <a:chExt cx="1944216" cy="1841665"/>
                    </a:xfrm>
                  </p:grpSpPr>
                  <p:grpSp>
                    <p:nvGrpSpPr>
                      <p:cNvPr id="32" name="Gruppo 31"/>
                      <p:cNvGrpSpPr/>
                      <p:nvPr/>
                    </p:nvGrpSpPr>
                    <p:grpSpPr>
                      <a:xfrm>
                        <a:off x="971600" y="3003798"/>
                        <a:ext cx="1728192" cy="1584176"/>
                        <a:chOff x="971600" y="3147814"/>
                        <a:chExt cx="1728192" cy="1584176"/>
                      </a:xfrm>
                    </p:grpSpPr>
                    <p:grpSp>
                      <p:nvGrpSpPr>
                        <p:cNvPr id="17" name="Gruppo 16"/>
                        <p:cNvGrpSpPr/>
                        <p:nvPr/>
                      </p:nvGrpSpPr>
                      <p:grpSpPr>
                        <a:xfrm>
                          <a:off x="971600" y="3147814"/>
                          <a:ext cx="1728192" cy="1512168"/>
                          <a:chOff x="971600" y="3147814"/>
                          <a:chExt cx="1728192" cy="1512168"/>
                        </a:xfrm>
                      </p:grpSpPr>
                      <p:cxnSp>
                        <p:nvCxnSpPr>
                          <p:cNvPr id="5" name="Connettore 1 4"/>
                          <p:cNvCxnSpPr/>
                          <p:nvPr/>
                        </p:nvCxnSpPr>
                        <p:spPr>
                          <a:xfrm>
                            <a:off x="971600" y="3147814"/>
                            <a:ext cx="0" cy="1512168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  <a:headEnd type="triangle"/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" name="Connettore 1 22"/>
                          <p:cNvCxnSpPr/>
                          <p:nvPr/>
                        </p:nvCxnSpPr>
                        <p:spPr>
                          <a:xfrm flipH="1" flipV="1">
                            <a:off x="971601" y="4659295"/>
                            <a:ext cx="1728191" cy="687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  <a:headEnd type="triangle"/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8" name="Connettore 1 27"/>
                        <p:cNvCxnSpPr/>
                        <p:nvPr/>
                      </p:nvCxnSpPr>
                      <p:spPr>
                        <a:xfrm>
                          <a:off x="1259632" y="4622224"/>
                          <a:ext cx="0" cy="1097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9" name="Connettore 1 28"/>
                        <p:cNvCxnSpPr/>
                        <p:nvPr/>
                      </p:nvCxnSpPr>
                      <p:spPr>
                        <a:xfrm>
                          <a:off x="1558697" y="4622224"/>
                          <a:ext cx="0" cy="1097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0" name="Connettore 1 29"/>
                        <p:cNvCxnSpPr/>
                        <p:nvPr/>
                      </p:nvCxnSpPr>
                      <p:spPr>
                        <a:xfrm>
                          <a:off x="1835696" y="4622224"/>
                          <a:ext cx="0" cy="1097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Connettore 1 30"/>
                        <p:cNvCxnSpPr/>
                        <p:nvPr/>
                      </p:nvCxnSpPr>
                      <p:spPr>
                        <a:xfrm>
                          <a:off x="2123728" y="4622224"/>
                          <a:ext cx="0" cy="1097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CasellaDiTesto 32"/>
                      <p:cNvSpPr txBox="1"/>
                      <p:nvPr/>
                    </p:nvSpPr>
                    <p:spPr>
                      <a:xfrm>
                        <a:off x="755576" y="4393436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 smtClean="0"/>
                          <a:t>0</a:t>
                        </a:r>
                        <a:endParaRPr lang="it-IT" sz="1600" dirty="0"/>
                      </a:p>
                    </p:txBody>
                  </p:sp>
                  <p:sp>
                    <p:nvSpPr>
                      <p:cNvPr id="34" name="CasellaDiTesto 33"/>
                      <p:cNvSpPr txBox="1"/>
                      <p:nvPr/>
                    </p:nvSpPr>
                    <p:spPr>
                      <a:xfrm>
                        <a:off x="1987864" y="4506909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 smtClean="0"/>
                          <a:t>8</a:t>
                        </a:r>
                        <a:endParaRPr lang="it-IT" sz="1600" dirty="0"/>
                      </a:p>
                    </p:txBody>
                  </p:sp>
                  <p:sp>
                    <p:nvSpPr>
                      <p:cNvPr id="35" name="CasellaDiTesto 34"/>
                      <p:cNvSpPr txBox="1"/>
                      <p:nvPr/>
                    </p:nvSpPr>
                    <p:spPr>
                      <a:xfrm>
                        <a:off x="1703277" y="4500794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 smtClean="0"/>
                          <a:t>6</a:t>
                        </a:r>
                        <a:endParaRPr lang="it-IT" sz="1600" dirty="0"/>
                      </a:p>
                    </p:txBody>
                  </p:sp>
                  <p:sp>
                    <p:nvSpPr>
                      <p:cNvPr id="36" name="CasellaDiTesto 35"/>
                      <p:cNvSpPr txBox="1"/>
                      <p:nvPr/>
                    </p:nvSpPr>
                    <p:spPr>
                      <a:xfrm>
                        <a:off x="1403648" y="4500794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 smtClean="0"/>
                          <a:t>4</a:t>
                        </a:r>
                        <a:endParaRPr lang="it-IT" sz="1600" dirty="0"/>
                      </a:p>
                    </p:txBody>
                  </p:sp>
                  <p:sp>
                    <p:nvSpPr>
                      <p:cNvPr id="37" name="CasellaDiTesto 36"/>
                      <p:cNvSpPr txBox="1"/>
                      <p:nvPr/>
                    </p:nvSpPr>
                    <p:spPr>
                      <a:xfrm>
                        <a:off x="1115616" y="4500794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/>
                          <a:t>2</a:t>
                        </a:r>
                      </a:p>
                    </p:txBody>
                  </p:sp>
                </p:grpSp>
                <p:sp>
                  <p:nvSpPr>
                    <p:cNvPr id="39" name="Figura a mano libera 38"/>
                    <p:cNvSpPr/>
                    <p:nvPr/>
                  </p:nvSpPr>
                  <p:spPr>
                    <a:xfrm>
                      <a:off x="962952" y="3317540"/>
                      <a:ext cx="1710796" cy="1184441"/>
                    </a:xfrm>
                    <a:custGeom>
                      <a:avLst/>
                      <a:gdLst>
                        <a:gd name="connsiteX0" fmla="*/ 0 w 1710796"/>
                        <a:gd name="connsiteY0" fmla="*/ 8287 h 1184441"/>
                        <a:gd name="connsiteX1" fmla="*/ 307498 w 1710796"/>
                        <a:gd name="connsiteY1" fmla="*/ 153943 h 1184441"/>
                        <a:gd name="connsiteX2" fmla="*/ 501706 w 1710796"/>
                        <a:gd name="connsiteY2" fmla="*/ 1060251 h 1184441"/>
                        <a:gd name="connsiteX3" fmla="*/ 1602223 w 1710796"/>
                        <a:gd name="connsiteY3" fmla="*/ 1173540 h 1184441"/>
                        <a:gd name="connsiteX4" fmla="*/ 1610315 w 1710796"/>
                        <a:gd name="connsiteY4" fmla="*/ 1173540 h 11844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0796" h="1184441">
                          <a:moveTo>
                            <a:pt x="0" y="8287"/>
                          </a:moveTo>
                          <a:cubicBezTo>
                            <a:pt x="111940" y="-6549"/>
                            <a:pt x="223880" y="-21384"/>
                            <a:pt x="307498" y="153943"/>
                          </a:cubicBezTo>
                          <a:cubicBezTo>
                            <a:pt x="391116" y="329270"/>
                            <a:pt x="285919" y="890318"/>
                            <a:pt x="501706" y="1060251"/>
                          </a:cubicBezTo>
                          <a:cubicBezTo>
                            <a:pt x="717494" y="1230184"/>
                            <a:pt x="1417455" y="1154659"/>
                            <a:pt x="1602223" y="1173540"/>
                          </a:cubicBezTo>
                          <a:cubicBezTo>
                            <a:pt x="1786991" y="1192422"/>
                            <a:pt x="1698653" y="1182981"/>
                            <a:pt x="1610315" y="1173540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00CC5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70" name="Gruppo 69"/>
                  <p:cNvGrpSpPr/>
                  <p:nvPr/>
                </p:nvGrpSpPr>
                <p:grpSpPr>
                  <a:xfrm>
                    <a:off x="2195736" y="791208"/>
                    <a:ext cx="1944216" cy="1841665"/>
                    <a:chOff x="3059832" y="3053999"/>
                    <a:chExt cx="1944216" cy="1841665"/>
                  </a:xfrm>
                </p:grpSpPr>
                <p:grpSp>
                  <p:nvGrpSpPr>
                    <p:cNvPr id="40" name="Gruppo 39"/>
                    <p:cNvGrpSpPr/>
                    <p:nvPr/>
                  </p:nvGrpSpPr>
                  <p:grpSpPr>
                    <a:xfrm>
                      <a:off x="3059832" y="3053999"/>
                      <a:ext cx="1944216" cy="1841665"/>
                      <a:chOff x="755576" y="3003798"/>
                      <a:chExt cx="1944216" cy="1841665"/>
                    </a:xfrm>
                  </p:grpSpPr>
                  <p:grpSp>
                    <p:nvGrpSpPr>
                      <p:cNvPr id="41" name="Gruppo 40"/>
                      <p:cNvGrpSpPr/>
                      <p:nvPr/>
                    </p:nvGrpSpPr>
                    <p:grpSpPr>
                      <a:xfrm>
                        <a:off x="971600" y="3003798"/>
                        <a:ext cx="1728192" cy="1584176"/>
                        <a:chOff x="971600" y="3147814"/>
                        <a:chExt cx="1728192" cy="1584176"/>
                      </a:xfrm>
                    </p:grpSpPr>
                    <p:grpSp>
                      <p:nvGrpSpPr>
                        <p:cNvPr id="47" name="Gruppo 46"/>
                        <p:cNvGrpSpPr/>
                        <p:nvPr/>
                      </p:nvGrpSpPr>
                      <p:grpSpPr>
                        <a:xfrm>
                          <a:off x="971600" y="3147814"/>
                          <a:ext cx="1728192" cy="1512168"/>
                          <a:chOff x="971600" y="3147814"/>
                          <a:chExt cx="1728192" cy="1512168"/>
                        </a:xfrm>
                      </p:grpSpPr>
                      <p:cxnSp>
                        <p:nvCxnSpPr>
                          <p:cNvPr id="52" name="Connettore 1 51"/>
                          <p:cNvCxnSpPr/>
                          <p:nvPr/>
                        </p:nvCxnSpPr>
                        <p:spPr>
                          <a:xfrm>
                            <a:off x="971600" y="3147814"/>
                            <a:ext cx="0" cy="1512168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  <a:headEnd type="triangle"/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3" name="Connettore 1 52"/>
                          <p:cNvCxnSpPr/>
                          <p:nvPr/>
                        </p:nvCxnSpPr>
                        <p:spPr>
                          <a:xfrm flipH="1" flipV="1">
                            <a:off x="971601" y="4659295"/>
                            <a:ext cx="1728191" cy="687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  <a:headEnd type="triangle"/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48" name="Connettore 1 47"/>
                        <p:cNvCxnSpPr/>
                        <p:nvPr/>
                      </p:nvCxnSpPr>
                      <p:spPr>
                        <a:xfrm>
                          <a:off x="1259632" y="4622224"/>
                          <a:ext cx="0" cy="1097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Connettore 1 48"/>
                        <p:cNvCxnSpPr/>
                        <p:nvPr/>
                      </p:nvCxnSpPr>
                      <p:spPr>
                        <a:xfrm>
                          <a:off x="1558697" y="4622224"/>
                          <a:ext cx="0" cy="1097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" name="Connettore 1 49"/>
                        <p:cNvCxnSpPr/>
                        <p:nvPr/>
                      </p:nvCxnSpPr>
                      <p:spPr>
                        <a:xfrm>
                          <a:off x="1835696" y="4622224"/>
                          <a:ext cx="0" cy="1097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" name="Connettore 1 50"/>
                        <p:cNvCxnSpPr/>
                        <p:nvPr/>
                      </p:nvCxnSpPr>
                      <p:spPr>
                        <a:xfrm>
                          <a:off x="2123728" y="4622224"/>
                          <a:ext cx="0" cy="1097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2" name="CasellaDiTesto 41"/>
                      <p:cNvSpPr txBox="1"/>
                      <p:nvPr/>
                    </p:nvSpPr>
                    <p:spPr>
                      <a:xfrm>
                        <a:off x="755576" y="4393436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 smtClean="0"/>
                          <a:t>0</a:t>
                        </a:r>
                        <a:endParaRPr lang="it-IT" sz="1600" dirty="0"/>
                      </a:p>
                    </p:txBody>
                  </p:sp>
                  <p:sp>
                    <p:nvSpPr>
                      <p:cNvPr id="43" name="CasellaDiTesto 42"/>
                      <p:cNvSpPr txBox="1"/>
                      <p:nvPr/>
                    </p:nvSpPr>
                    <p:spPr>
                      <a:xfrm>
                        <a:off x="1987864" y="4506909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 smtClean="0"/>
                          <a:t>8</a:t>
                        </a:r>
                        <a:endParaRPr lang="it-IT" sz="1600" dirty="0"/>
                      </a:p>
                    </p:txBody>
                  </p:sp>
                  <p:sp>
                    <p:nvSpPr>
                      <p:cNvPr id="44" name="CasellaDiTesto 43"/>
                      <p:cNvSpPr txBox="1"/>
                      <p:nvPr/>
                    </p:nvSpPr>
                    <p:spPr>
                      <a:xfrm>
                        <a:off x="1703277" y="4500794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 smtClean="0"/>
                          <a:t>6</a:t>
                        </a:r>
                        <a:endParaRPr lang="it-IT" sz="1600" dirty="0"/>
                      </a:p>
                    </p:txBody>
                  </p:sp>
                  <p:sp>
                    <p:nvSpPr>
                      <p:cNvPr id="45" name="CasellaDiTesto 44"/>
                      <p:cNvSpPr txBox="1"/>
                      <p:nvPr/>
                    </p:nvSpPr>
                    <p:spPr>
                      <a:xfrm>
                        <a:off x="1403648" y="4500794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 smtClean="0"/>
                          <a:t>4</a:t>
                        </a:r>
                        <a:endParaRPr lang="it-IT" sz="1600" dirty="0"/>
                      </a:p>
                    </p:txBody>
                  </p:sp>
                  <p:sp>
                    <p:nvSpPr>
                      <p:cNvPr id="46" name="CasellaDiTesto 45"/>
                      <p:cNvSpPr txBox="1"/>
                      <p:nvPr/>
                    </p:nvSpPr>
                    <p:spPr>
                      <a:xfrm>
                        <a:off x="1115616" y="4500794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/>
                          <a:t>2</a:t>
                        </a:r>
                      </a:p>
                    </p:txBody>
                  </p:sp>
                </p:grpSp>
                <p:sp>
                  <p:nvSpPr>
                    <p:cNvPr id="55" name="Figura a mano libera 54"/>
                    <p:cNvSpPr/>
                    <p:nvPr/>
                  </p:nvSpPr>
                  <p:spPr>
                    <a:xfrm>
                      <a:off x="3293458" y="3565184"/>
                      <a:ext cx="1610315" cy="958264"/>
                    </a:xfrm>
                    <a:custGeom>
                      <a:avLst/>
                      <a:gdLst>
                        <a:gd name="connsiteX0" fmla="*/ 0 w 1610315"/>
                        <a:gd name="connsiteY0" fmla="*/ 464650 h 958264"/>
                        <a:gd name="connsiteX1" fmla="*/ 161841 w 1610315"/>
                        <a:gd name="connsiteY1" fmla="*/ 440374 h 958264"/>
                        <a:gd name="connsiteX2" fmla="*/ 380326 w 1610315"/>
                        <a:gd name="connsiteY2" fmla="*/ 60048 h 958264"/>
                        <a:gd name="connsiteX3" fmla="*/ 849664 w 1610315"/>
                        <a:gd name="connsiteY3" fmla="*/ 76232 h 958264"/>
                        <a:gd name="connsiteX4" fmla="*/ 1092425 w 1610315"/>
                        <a:gd name="connsiteY4" fmla="*/ 780239 h 958264"/>
                        <a:gd name="connsiteX5" fmla="*/ 1610315 w 1610315"/>
                        <a:gd name="connsiteY5" fmla="*/ 958264 h 958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10315" h="958264">
                          <a:moveTo>
                            <a:pt x="0" y="464650"/>
                          </a:moveTo>
                          <a:cubicBezTo>
                            <a:pt x="49226" y="486229"/>
                            <a:pt x="98453" y="507808"/>
                            <a:pt x="161841" y="440374"/>
                          </a:cubicBezTo>
                          <a:cubicBezTo>
                            <a:pt x="225229" y="372940"/>
                            <a:pt x="265689" y="120738"/>
                            <a:pt x="380326" y="60048"/>
                          </a:cubicBezTo>
                          <a:cubicBezTo>
                            <a:pt x="494963" y="-642"/>
                            <a:pt x="730981" y="-43800"/>
                            <a:pt x="849664" y="76232"/>
                          </a:cubicBezTo>
                          <a:cubicBezTo>
                            <a:pt x="968347" y="196264"/>
                            <a:pt x="965650" y="633234"/>
                            <a:pt x="1092425" y="780239"/>
                          </a:cubicBezTo>
                          <a:cubicBezTo>
                            <a:pt x="1219200" y="927244"/>
                            <a:pt x="1414757" y="942754"/>
                            <a:pt x="1610315" y="958264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3346F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grpSp>
                <p:nvGrpSpPr>
                  <p:cNvPr id="3" name="Gruppo 2"/>
                  <p:cNvGrpSpPr/>
                  <p:nvPr/>
                </p:nvGrpSpPr>
                <p:grpSpPr>
                  <a:xfrm>
                    <a:off x="4067944" y="791208"/>
                    <a:ext cx="1944216" cy="1841665"/>
                    <a:chOff x="4067944" y="3053999"/>
                    <a:chExt cx="1944216" cy="1841665"/>
                  </a:xfrm>
                </p:grpSpPr>
                <p:grpSp>
                  <p:nvGrpSpPr>
                    <p:cNvPr id="56" name="Gruppo 55"/>
                    <p:cNvGrpSpPr/>
                    <p:nvPr/>
                  </p:nvGrpSpPr>
                  <p:grpSpPr>
                    <a:xfrm>
                      <a:off x="4067944" y="3053999"/>
                      <a:ext cx="1944216" cy="1841665"/>
                      <a:chOff x="755576" y="3003798"/>
                      <a:chExt cx="1944216" cy="1841665"/>
                    </a:xfrm>
                  </p:grpSpPr>
                  <p:grpSp>
                    <p:nvGrpSpPr>
                      <p:cNvPr id="57" name="Gruppo 56"/>
                      <p:cNvGrpSpPr/>
                      <p:nvPr/>
                    </p:nvGrpSpPr>
                    <p:grpSpPr>
                      <a:xfrm>
                        <a:off x="971600" y="3003798"/>
                        <a:ext cx="1728192" cy="1584176"/>
                        <a:chOff x="971600" y="3147814"/>
                        <a:chExt cx="1728192" cy="1584176"/>
                      </a:xfrm>
                    </p:grpSpPr>
                    <p:grpSp>
                      <p:nvGrpSpPr>
                        <p:cNvPr id="63" name="Gruppo 62"/>
                        <p:cNvGrpSpPr/>
                        <p:nvPr/>
                      </p:nvGrpSpPr>
                      <p:grpSpPr>
                        <a:xfrm>
                          <a:off x="971600" y="3147814"/>
                          <a:ext cx="1728192" cy="1512168"/>
                          <a:chOff x="971600" y="3147814"/>
                          <a:chExt cx="1728192" cy="1512168"/>
                        </a:xfrm>
                      </p:grpSpPr>
                      <p:cxnSp>
                        <p:nvCxnSpPr>
                          <p:cNvPr id="68" name="Connettore 1 67"/>
                          <p:cNvCxnSpPr/>
                          <p:nvPr/>
                        </p:nvCxnSpPr>
                        <p:spPr>
                          <a:xfrm>
                            <a:off x="971600" y="3147814"/>
                            <a:ext cx="0" cy="1512168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  <a:headEnd type="triangle"/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9" name="Connettore 1 68"/>
                          <p:cNvCxnSpPr/>
                          <p:nvPr/>
                        </p:nvCxnSpPr>
                        <p:spPr>
                          <a:xfrm flipH="1" flipV="1">
                            <a:off x="971601" y="4659295"/>
                            <a:ext cx="1728191" cy="687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  <a:headEnd type="triangle"/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64" name="Connettore 1 63"/>
                        <p:cNvCxnSpPr/>
                        <p:nvPr/>
                      </p:nvCxnSpPr>
                      <p:spPr>
                        <a:xfrm>
                          <a:off x="1259632" y="4622224"/>
                          <a:ext cx="0" cy="1097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5" name="Connettore 1 64"/>
                        <p:cNvCxnSpPr/>
                        <p:nvPr/>
                      </p:nvCxnSpPr>
                      <p:spPr>
                        <a:xfrm>
                          <a:off x="1558697" y="4622224"/>
                          <a:ext cx="0" cy="1097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" name="Connettore 1 65"/>
                        <p:cNvCxnSpPr/>
                        <p:nvPr/>
                      </p:nvCxnSpPr>
                      <p:spPr>
                        <a:xfrm>
                          <a:off x="1835696" y="4622224"/>
                          <a:ext cx="0" cy="1097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7" name="Connettore 1 66"/>
                        <p:cNvCxnSpPr/>
                        <p:nvPr/>
                      </p:nvCxnSpPr>
                      <p:spPr>
                        <a:xfrm>
                          <a:off x="2123728" y="4622224"/>
                          <a:ext cx="0" cy="10976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8" name="CasellaDiTesto 57"/>
                      <p:cNvSpPr txBox="1"/>
                      <p:nvPr/>
                    </p:nvSpPr>
                    <p:spPr>
                      <a:xfrm>
                        <a:off x="755576" y="4393436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 smtClean="0"/>
                          <a:t>0</a:t>
                        </a:r>
                        <a:endParaRPr lang="it-IT" sz="1600" dirty="0"/>
                      </a:p>
                    </p:txBody>
                  </p:sp>
                  <p:sp>
                    <p:nvSpPr>
                      <p:cNvPr id="59" name="CasellaDiTesto 58"/>
                      <p:cNvSpPr txBox="1"/>
                      <p:nvPr/>
                    </p:nvSpPr>
                    <p:spPr>
                      <a:xfrm>
                        <a:off x="1987864" y="4506909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 smtClean="0"/>
                          <a:t>8</a:t>
                        </a:r>
                        <a:endParaRPr lang="it-IT" sz="1600" dirty="0"/>
                      </a:p>
                    </p:txBody>
                  </p:sp>
                  <p:sp>
                    <p:nvSpPr>
                      <p:cNvPr id="60" name="CasellaDiTesto 59"/>
                      <p:cNvSpPr txBox="1"/>
                      <p:nvPr/>
                    </p:nvSpPr>
                    <p:spPr>
                      <a:xfrm>
                        <a:off x="1703277" y="4500794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 smtClean="0"/>
                          <a:t>6</a:t>
                        </a:r>
                        <a:endParaRPr lang="it-IT" sz="1600" dirty="0"/>
                      </a:p>
                    </p:txBody>
                  </p:sp>
                  <p:sp>
                    <p:nvSpPr>
                      <p:cNvPr id="61" name="CasellaDiTesto 60"/>
                      <p:cNvSpPr txBox="1"/>
                      <p:nvPr/>
                    </p:nvSpPr>
                    <p:spPr>
                      <a:xfrm>
                        <a:off x="1403648" y="4500794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 smtClean="0"/>
                          <a:t>4</a:t>
                        </a:r>
                        <a:endParaRPr lang="it-IT" sz="1600" dirty="0"/>
                      </a:p>
                    </p:txBody>
                  </p:sp>
                  <p:sp>
                    <p:nvSpPr>
                      <p:cNvPr id="62" name="CasellaDiTesto 61"/>
                      <p:cNvSpPr txBox="1"/>
                      <p:nvPr/>
                    </p:nvSpPr>
                    <p:spPr>
                      <a:xfrm>
                        <a:off x="1115616" y="4500794"/>
                        <a:ext cx="216024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it-IT" sz="1600" dirty="0"/>
                          <a:t>2</a:t>
                        </a:r>
                      </a:p>
                    </p:txBody>
                  </p:sp>
                </p:grpSp>
                <p:sp>
                  <p:nvSpPr>
                    <p:cNvPr id="71" name="Figura a mano libera 70"/>
                    <p:cNvSpPr/>
                    <p:nvPr/>
                  </p:nvSpPr>
                  <p:spPr>
                    <a:xfrm>
                      <a:off x="4280687" y="3940303"/>
                      <a:ext cx="1618407" cy="583264"/>
                    </a:xfrm>
                    <a:custGeom>
                      <a:avLst/>
                      <a:gdLst>
                        <a:gd name="connsiteX0" fmla="*/ 0 w 1618407"/>
                        <a:gd name="connsiteY0" fmla="*/ 574559 h 583264"/>
                        <a:gd name="connsiteX1" fmla="*/ 364141 w 1618407"/>
                        <a:gd name="connsiteY1" fmla="*/ 550283 h 583264"/>
                        <a:gd name="connsiteX2" fmla="*/ 793019 w 1618407"/>
                        <a:gd name="connsiteY2" fmla="*/ 307522 h 583264"/>
                        <a:gd name="connsiteX3" fmla="*/ 1108609 w 1618407"/>
                        <a:gd name="connsiteY3" fmla="*/ 48577 h 583264"/>
                        <a:gd name="connsiteX4" fmla="*/ 1618407 w 1618407"/>
                        <a:gd name="connsiteY4" fmla="*/ 24 h 583264"/>
                        <a:gd name="connsiteX5" fmla="*/ 1618407 w 1618407"/>
                        <a:gd name="connsiteY5" fmla="*/ 24 h 5832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18407" h="583264">
                          <a:moveTo>
                            <a:pt x="0" y="574559"/>
                          </a:moveTo>
                          <a:cubicBezTo>
                            <a:pt x="115985" y="584674"/>
                            <a:pt x="231971" y="594789"/>
                            <a:pt x="364141" y="550283"/>
                          </a:cubicBezTo>
                          <a:cubicBezTo>
                            <a:pt x="496311" y="505777"/>
                            <a:pt x="668941" y="391140"/>
                            <a:pt x="793019" y="307522"/>
                          </a:cubicBezTo>
                          <a:cubicBezTo>
                            <a:pt x="917097" y="223904"/>
                            <a:pt x="971044" y="99827"/>
                            <a:pt x="1108609" y="48577"/>
                          </a:cubicBezTo>
                          <a:cubicBezTo>
                            <a:pt x="1246174" y="-2673"/>
                            <a:pt x="1618407" y="24"/>
                            <a:pt x="1618407" y="24"/>
                          </a:cubicBezTo>
                          <a:lnTo>
                            <a:pt x="1618407" y="24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</p:grpSp>
            <p:sp>
              <p:nvSpPr>
                <p:cNvPr id="73" name="Figura a mano libera 72"/>
                <p:cNvSpPr/>
                <p:nvPr/>
              </p:nvSpPr>
              <p:spPr>
                <a:xfrm>
                  <a:off x="2542325" y="2427735"/>
                  <a:ext cx="273050" cy="732366"/>
                </a:xfrm>
                <a:custGeom>
                  <a:avLst/>
                  <a:gdLst>
                    <a:gd name="connsiteX0" fmla="*/ 0 w 273050"/>
                    <a:gd name="connsiteY0" fmla="*/ 152400 h 657225"/>
                    <a:gd name="connsiteX1" fmla="*/ 60325 w 273050"/>
                    <a:gd name="connsiteY1" fmla="*/ 174625 h 657225"/>
                    <a:gd name="connsiteX2" fmla="*/ 161925 w 273050"/>
                    <a:gd name="connsiteY2" fmla="*/ 171450 h 657225"/>
                    <a:gd name="connsiteX3" fmla="*/ 228600 w 273050"/>
                    <a:gd name="connsiteY3" fmla="*/ 88900 h 657225"/>
                    <a:gd name="connsiteX4" fmla="*/ 263525 w 273050"/>
                    <a:gd name="connsiteY4" fmla="*/ 0 h 657225"/>
                    <a:gd name="connsiteX5" fmla="*/ 273050 w 273050"/>
                    <a:gd name="connsiteY5" fmla="*/ 657225 h 657225"/>
                    <a:gd name="connsiteX6" fmla="*/ 15875 w 273050"/>
                    <a:gd name="connsiteY6" fmla="*/ 654050 h 657225"/>
                    <a:gd name="connsiteX7" fmla="*/ 0 w 273050"/>
                    <a:gd name="connsiteY7" fmla="*/ 152400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3050" h="657225">
                      <a:moveTo>
                        <a:pt x="0" y="152400"/>
                      </a:moveTo>
                      <a:lnTo>
                        <a:pt x="60325" y="174625"/>
                      </a:lnTo>
                      <a:lnTo>
                        <a:pt x="161925" y="171450"/>
                      </a:lnTo>
                      <a:lnTo>
                        <a:pt x="228600" y="88900"/>
                      </a:lnTo>
                      <a:lnTo>
                        <a:pt x="263525" y="0"/>
                      </a:lnTo>
                      <a:lnTo>
                        <a:pt x="273050" y="657225"/>
                      </a:lnTo>
                      <a:lnTo>
                        <a:pt x="15875" y="654050"/>
                      </a:lnTo>
                      <a:cubicBezTo>
                        <a:pt x="14817" y="488950"/>
                        <a:pt x="13758" y="323850"/>
                        <a:pt x="0" y="152400"/>
                      </a:cubicBezTo>
                      <a:close/>
                    </a:path>
                  </a:pathLst>
                </a:custGeom>
                <a:solidFill>
                  <a:srgbClr val="3346F7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77" name="Figura a mano libera 76"/>
              <p:cNvSpPr/>
              <p:nvPr/>
            </p:nvSpPr>
            <p:spPr>
              <a:xfrm>
                <a:off x="4416552" y="3112008"/>
                <a:ext cx="277368" cy="45719"/>
              </a:xfrm>
              <a:custGeom>
                <a:avLst/>
                <a:gdLst>
                  <a:gd name="connsiteX0" fmla="*/ 0 w 277368"/>
                  <a:gd name="connsiteY0" fmla="*/ 0 h 94488"/>
                  <a:gd name="connsiteX1" fmla="*/ 70104 w 277368"/>
                  <a:gd name="connsiteY1" fmla="*/ 9144 h 94488"/>
                  <a:gd name="connsiteX2" fmla="*/ 109728 w 277368"/>
                  <a:gd name="connsiteY2" fmla="*/ 9144 h 94488"/>
                  <a:gd name="connsiteX3" fmla="*/ 167640 w 277368"/>
                  <a:gd name="connsiteY3" fmla="*/ 12192 h 94488"/>
                  <a:gd name="connsiteX4" fmla="*/ 256032 w 277368"/>
                  <a:gd name="connsiteY4" fmla="*/ 3048 h 94488"/>
                  <a:gd name="connsiteX5" fmla="*/ 274320 w 277368"/>
                  <a:gd name="connsiteY5" fmla="*/ 3048 h 94488"/>
                  <a:gd name="connsiteX6" fmla="*/ 274320 w 277368"/>
                  <a:gd name="connsiteY6" fmla="*/ 45720 h 94488"/>
                  <a:gd name="connsiteX7" fmla="*/ 277368 w 277368"/>
                  <a:gd name="connsiteY7" fmla="*/ 94488 h 94488"/>
                  <a:gd name="connsiteX8" fmla="*/ 0 w 277368"/>
                  <a:gd name="connsiteY8" fmla="*/ 94488 h 94488"/>
                  <a:gd name="connsiteX9" fmla="*/ 0 w 277368"/>
                  <a:gd name="connsiteY9" fmla="*/ 0 h 9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368" h="94488">
                    <a:moveTo>
                      <a:pt x="0" y="0"/>
                    </a:moveTo>
                    <a:lnTo>
                      <a:pt x="70104" y="9144"/>
                    </a:lnTo>
                    <a:lnTo>
                      <a:pt x="109728" y="9144"/>
                    </a:lnTo>
                    <a:lnTo>
                      <a:pt x="167640" y="12192"/>
                    </a:lnTo>
                    <a:lnTo>
                      <a:pt x="256032" y="3048"/>
                    </a:lnTo>
                    <a:lnTo>
                      <a:pt x="274320" y="3048"/>
                    </a:lnTo>
                    <a:lnTo>
                      <a:pt x="274320" y="45720"/>
                    </a:lnTo>
                    <a:lnTo>
                      <a:pt x="277368" y="94488"/>
                    </a:lnTo>
                    <a:lnTo>
                      <a:pt x="0" y="94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75" name="CasellaDiTesto 74"/>
            <p:cNvSpPr txBox="1"/>
            <p:nvPr/>
          </p:nvSpPr>
          <p:spPr>
            <a:xfrm>
              <a:off x="1926320" y="3059997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d</a:t>
              </a:r>
              <a:endParaRPr lang="it-IT" sz="1600" dirty="0"/>
            </a:p>
          </p:txBody>
        </p:sp>
        <p:sp>
          <p:nvSpPr>
            <p:cNvPr id="76" name="CasellaDiTesto 75"/>
            <p:cNvSpPr txBox="1"/>
            <p:nvPr/>
          </p:nvSpPr>
          <p:spPr>
            <a:xfrm>
              <a:off x="3995343" y="3098743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d</a:t>
              </a:r>
              <a:endParaRPr lang="it-IT" sz="1600" dirty="0"/>
            </a:p>
          </p:txBody>
        </p:sp>
        <p:sp>
          <p:nvSpPr>
            <p:cNvPr id="80" name="CasellaDiTesto 79"/>
            <p:cNvSpPr txBox="1"/>
            <p:nvPr/>
          </p:nvSpPr>
          <p:spPr>
            <a:xfrm>
              <a:off x="5792801" y="3098743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d</a:t>
              </a:r>
              <a:endParaRPr lang="it-IT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55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15617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La funzione d’onda della Meccanica Quantistica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15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478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555526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La funzione d’onda </a:t>
            </a:r>
            <a:r>
              <a:rPr lang="it-IT" sz="1600" b="1" dirty="0" smtClean="0">
                <a:sym typeface="Symbol"/>
              </a:rPr>
              <a:t></a:t>
            </a:r>
            <a:r>
              <a:rPr lang="it-IT" sz="1600" b="1" dirty="0" smtClean="0"/>
              <a:t>(r,t) </a:t>
            </a:r>
            <a:r>
              <a:rPr lang="it-IT" sz="1600" dirty="0" smtClean="0"/>
              <a:t>è una </a:t>
            </a:r>
            <a:r>
              <a:rPr lang="it-IT" sz="1600" b="1" u="sng" dirty="0" smtClean="0"/>
              <a:t>ampiezza di probabilità</a:t>
            </a:r>
            <a:r>
              <a:rPr lang="it-IT" sz="1600" u="sng" dirty="0" smtClean="0"/>
              <a:t>.</a:t>
            </a:r>
          </a:p>
          <a:p>
            <a:r>
              <a:rPr lang="it-IT" sz="1600" b="1" dirty="0" smtClean="0"/>
              <a:t>Non è direttamente misurabile</a:t>
            </a:r>
            <a:r>
              <a:rPr lang="it-IT" sz="1600" dirty="0" smtClean="0"/>
              <a:t>, ma è tale che il suo modulo quadro fornisce la distribuzione di </a:t>
            </a:r>
            <a:r>
              <a:rPr lang="it-IT" sz="1600" b="1" dirty="0" smtClean="0"/>
              <a:t>probabilità [di trovare la particella nel punto (</a:t>
            </a:r>
            <a:r>
              <a:rPr lang="it-IT" sz="1600" b="1" dirty="0" err="1" smtClean="0"/>
              <a:t>r,t</a:t>
            </a:r>
            <a:r>
              <a:rPr lang="it-IT" sz="1600" b="1" dirty="0" smtClean="0"/>
              <a:t>)]</a:t>
            </a:r>
            <a:r>
              <a:rPr lang="it-IT" sz="1600" dirty="0" smtClean="0"/>
              <a:t>. </a:t>
            </a:r>
            <a:endParaRPr lang="it-IT" sz="1600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/>
          </p:nvPr>
        </p:nvGraphicFramePr>
        <p:xfrm>
          <a:off x="1691680" y="1707654"/>
          <a:ext cx="27717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Equazione" r:id="rId5" imgW="1091880" imgH="266400" progId="Equation.3">
                  <p:embed/>
                </p:oleObj>
              </mc:Choice>
              <mc:Fallback>
                <p:oleObj name="Equazione" r:id="rId5" imgW="1091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707654"/>
                        <a:ext cx="277177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51520" y="257175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Come è fatta la funzione d’onda? E perché si chiama così?</a:t>
            </a:r>
          </a:p>
          <a:p>
            <a:endParaRPr lang="it-IT" sz="1600" dirty="0" smtClean="0"/>
          </a:p>
          <a:p>
            <a:r>
              <a:rPr lang="it-IT" sz="1600" dirty="0"/>
              <a:t>La funzione d’onda ha, in genere, </a:t>
            </a:r>
            <a:r>
              <a:rPr lang="it-IT" sz="1600" b="1" dirty="0"/>
              <a:t>la forma matematica di una somma di onde</a:t>
            </a:r>
            <a:r>
              <a:rPr lang="it-IT" sz="1600" dirty="0"/>
              <a:t>, il cosiddetto </a:t>
            </a:r>
            <a:r>
              <a:rPr lang="it-IT" sz="1600" b="1" dirty="0"/>
              <a:t>“pacchetto d’onde”</a:t>
            </a:r>
            <a:r>
              <a:rPr lang="it-IT" sz="1600" dirty="0"/>
              <a:t>. </a:t>
            </a:r>
            <a:endParaRPr lang="it-IT" sz="1600" dirty="0" smtClean="0"/>
          </a:p>
          <a:p>
            <a:pPr lvl="0"/>
            <a:r>
              <a:rPr lang="it-IT" sz="1600" dirty="0" smtClean="0"/>
              <a:t>Per esempio nel </a:t>
            </a:r>
            <a:r>
              <a:rPr lang="it-IT" sz="1600" dirty="0"/>
              <a:t>caso di una </a:t>
            </a:r>
            <a:r>
              <a:rPr lang="it-IT" sz="1600" b="1" dirty="0"/>
              <a:t>particella </a:t>
            </a:r>
            <a:r>
              <a:rPr lang="it-IT" sz="1600" b="1" dirty="0" smtClean="0"/>
              <a:t>libera nello </a:t>
            </a:r>
            <a:r>
              <a:rPr lang="it-IT" sz="1600" dirty="0" smtClean="0"/>
              <a:t>spazio (senza forze che agiscono sul corpo) </a:t>
            </a:r>
            <a:r>
              <a:rPr lang="it-IT" sz="1600" dirty="0"/>
              <a:t>la </a:t>
            </a:r>
            <a:r>
              <a:rPr lang="it-IT" sz="1600" dirty="0" smtClean="0"/>
              <a:t>funzione d’onda </a:t>
            </a:r>
            <a:r>
              <a:rPr lang="it-IT" sz="1600" dirty="0"/>
              <a:t>è </a:t>
            </a:r>
            <a:r>
              <a:rPr lang="it-IT" sz="1600" b="1" dirty="0"/>
              <a:t>un’onda piana</a:t>
            </a:r>
            <a:r>
              <a:rPr lang="it-IT" sz="1600" dirty="0"/>
              <a:t>:  </a:t>
            </a:r>
            <a:endParaRPr lang="it-IT" sz="1600" dirty="0" smtClean="0"/>
          </a:p>
          <a:p>
            <a:pPr lvl="0"/>
            <a:r>
              <a:rPr lang="it-IT" sz="1600" dirty="0" smtClean="0"/>
              <a:t> </a:t>
            </a:r>
            <a:endParaRPr lang="it-IT" sz="1600" dirty="0"/>
          </a:p>
          <a:p>
            <a:pPr lvl="0" algn="ctr"/>
            <a:r>
              <a:rPr lang="it-IT" sz="1600" b="1" dirty="0">
                <a:sym typeface="Symbol"/>
              </a:rPr>
              <a:t></a:t>
            </a:r>
            <a:r>
              <a:rPr lang="it-IT" sz="1600" b="1" dirty="0"/>
              <a:t>(</a:t>
            </a:r>
            <a:r>
              <a:rPr lang="it-IT" sz="1600" b="1" dirty="0" err="1"/>
              <a:t>x,t</a:t>
            </a:r>
            <a:r>
              <a:rPr lang="it-IT" sz="1600" b="1" dirty="0"/>
              <a:t>)= A cos (</a:t>
            </a:r>
            <a:r>
              <a:rPr lang="it-IT" sz="1600" b="1" dirty="0">
                <a:sym typeface="Symbol"/>
              </a:rPr>
              <a:t></a:t>
            </a:r>
            <a:r>
              <a:rPr lang="it-IT" sz="1600" b="1" dirty="0"/>
              <a:t>t) cos(2</a:t>
            </a:r>
            <a:r>
              <a:rPr lang="it-IT" sz="1600" b="1" dirty="0">
                <a:sym typeface="Symbol"/>
              </a:rPr>
              <a:t></a:t>
            </a:r>
            <a:r>
              <a:rPr lang="it-IT" sz="1600" b="1" dirty="0"/>
              <a:t>x/</a:t>
            </a:r>
            <a:r>
              <a:rPr lang="it-IT" sz="1600" b="1" dirty="0">
                <a:sym typeface="Symbol"/>
              </a:rPr>
              <a:t></a:t>
            </a:r>
            <a:r>
              <a:rPr lang="it-IT" sz="1600" b="1" dirty="0"/>
              <a:t>)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3219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228184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Esempio di una funzione d’onda (molto semplificato)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76456" y="4803998"/>
            <a:ext cx="370384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16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478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-2167" y="514350"/>
            <a:ext cx="3987552" cy="4071362"/>
            <a:chOff x="-2167" y="514350"/>
            <a:chExt cx="3987552" cy="4071362"/>
          </a:xfrm>
        </p:grpSpPr>
        <p:sp>
          <p:nvSpPr>
            <p:cNvPr id="11" name="Rectangle 10"/>
            <p:cNvSpPr/>
            <p:nvPr/>
          </p:nvSpPr>
          <p:spPr>
            <a:xfrm>
              <a:off x="-2167" y="514350"/>
              <a:ext cx="39875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 smtClean="0"/>
                <a:t>1.Qui vediamo le 5 onde che compongono una possibile funzione d’onda di una particella</a:t>
              </a:r>
              <a:endParaRPr lang="it-IT" sz="1400" dirty="0"/>
            </a:p>
          </p:txBody>
        </p:sp>
        <p:pic>
          <p:nvPicPr>
            <p:cNvPr id="67587" name="Picture 3" descr="wave packet free particle - five partial wave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668" y="1115222"/>
              <a:ext cx="3320041" cy="3470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o 4"/>
          <p:cNvGrpSpPr/>
          <p:nvPr/>
        </p:nvGrpSpPr>
        <p:grpSpPr>
          <a:xfrm>
            <a:off x="3467473" y="483518"/>
            <a:ext cx="3312391" cy="4102194"/>
            <a:chOff x="3467473" y="483518"/>
            <a:chExt cx="3312391" cy="4102194"/>
          </a:xfrm>
        </p:grpSpPr>
        <p:pic>
          <p:nvPicPr>
            <p:cNvPr id="67588" name="Picture 4" descr="wave packet free particle - Rea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67473" y="1115222"/>
              <a:ext cx="3312391" cy="3470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3851920" y="483518"/>
              <a:ext cx="28803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 smtClean="0"/>
                <a:t>2. Sommandole si ottiene </a:t>
              </a:r>
              <a:r>
                <a:rPr lang="it-IT" sz="1400" b="1" dirty="0" smtClean="0"/>
                <a:t>la funzione d’onda </a:t>
              </a:r>
              <a:r>
                <a:rPr lang="it-IT" sz="1400" b="1" dirty="0" smtClean="0">
                  <a:sym typeface="Symbol"/>
                </a:rPr>
                <a:t></a:t>
              </a:r>
              <a:r>
                <a:rPr lang="it-IT" sz="1400" b="1" dirty="0" smtClean="0"/>
                <a:t>(r,t) </a:t>
              </a:r>
              <a:r>
                <a:rPr lang="it-IT" sz="1400" dirty="0" smtClean="0"/>
                <a:t> </a:t>
              </a:r>
              <a:endParaRPr lang="it-IT" sz="1400" dirty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107504" y="627534"/>
            <a:ext cx="3359894" cy="4022394"/>
            <a:chOff x="107504" y="853612"/>
            <a:chExt cx="3359894" cy="4022394"/>
          </a:xfrm>
        </p:grpSpPr>
        <p:pic>
          <p:nvPicPr>
            <p:cNvPr id="67589" name="Picture 5" descr="wave packet free particle - P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7504" y="1358455"/>
              <a:ext cx="3359894" cy="3517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95536" y="853612"/>
              <a:ext cx="25202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dirty="0" smtClean="0"/>
                <a:t>3. Facendone il </a:t>
              </a:r>
              <a:r>
                <a:rPr lang="it-IT" sz="1400" b="1" dirty="0" smtClean="0"/>
                <a:t>modulo quadro </a:t>
              </a:r>
              <a:r>
                <a:rPr lang="it-IT" sz="1400" dirty="0" smtClean="0"/>
                <a:t>si ottiene </a:t>
              </a:r>
              <a:r>
                <a:rPr lang="it-IT" sz="1400" b="1" dirty="0" smtClean="0"/>
                <a:t>la </a:t>
              </a:r>
              <a:r>
                <a:rPr lang="it-IT" sz="1400" b="1" dirty="0" err="1" smtClean="0"/>
                <a:t>d.d.probabilità</a:t>
              </a:r>
              <a:r>
                <a:rPr lang="it-IT" sz="1400" dirty="0" smtClean="0"/>
                <a:t>:</a:t>
              </a:r>
              <a:endParaRPr lang="it-I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43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8382000" cy="410592"/>
          </a:xfrm>
        </p:spPr>
        <p:txBody>
          <a:bodyPr>
            <a:noAutofit/>
          </a:bodyPr>
          <a:lstStyle/>
          <a:p>
            <a:pPr algn="l"/>
            <a:r>
              <a:rPr lang="it-IT" sz="1800" b="1" dirty="0" smtClean="0"/>
              <a:t>Evoluzione temporale della funzione d’onda</a:t>
            </a:r>
            <a:r>
              <a:rPr lang="it-IT" sz="1800" b="1" dirty="0"/>
              <a:t>, Schrödinger </a:t>
            </a:r>
            <a:r>
              <a:rPr lang="it-IT" sz="1800" b="1" dirty="0" smtClean="0"/>
              <a:t>1926</a:t>
            </a:r>
            <a:endParaRPr lang="it-IT" sz="18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76456" y="4803998"/>
            <a:ext cx="370384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17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478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59055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ym typeface="Symbol"/>
              </a:rPr>
              <a:t>   </a:t>
            </a:r>
            <a:r>
              <a:rPr lang="it-IT" sz="1600" dirty="0" smtClean="0"/>
              <a:t>A partire da una funzione d’onda </a:t>
            </a:r>
            <a:r>
              <a:rPr lang="it-IT" sz="1600" b="1" dirty="0" smtClean="0">
                <a:sym typeface="Symbol"/>
              </a:rPr>
              <a:t></a:t>
            </a:r>
            <a:r>
              <a:rPr lang="it-IT" sz="1600" b="1" dirty="0" smtClean="0"/>
              <a:t>(r,t)</a:t>
            </a:r>
            <a:r>
              <a:rPr lang="it-IT" sz="1600" dirty="0" smtClean="0"/>
              <a:t>, la sua </a:t>
            </a:r>
            <a:r>
              <a:rPr lang="it-IT" sz="1600" b="1" dirty="0" smtClean="0"/>
              <a:t>evoluzione temporale </a:t>
            </a:r>
            <a:r>
              <a:rPr lang="it-IT" sz="1600" dirty="0" smtClean="0"/>
              <a:t>è descritta in </a:t>
            </a:r>
            <a:r>
              <a:rPr lang="it-IT" sz="1600" b="1" dirty="0" smtClean="0"/>
              <a:t>modo completamente deterministico dall’equazione di  Schrödinger.  </a:t>
            </a:r>
            <a:endParaRPr lang="it-IT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228600" y="1427605"/>
            <a:ext cx="527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dirty="0" smtClean="0"/>
              <a:t>Es. Una particella di massa </a:t>
            </a:r>
            <a:r>
              <a:rPr lang="it-IT" sz="1600" b="1" dirty="0" smtClean="0"/>
              <a:t>m</a:t>
            </a:r>
            <a:r>
              <a:rPr lang="it-IT" sz="1600" dirty="0" smtClean="0"/>
              <a:t> (non relativistica), in presenza di un potenziale V(r):</a:t>
            </a:r>
            <a:endParaRPr lang="it-IT" sz="1600" dirty="0"/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>
            <p:extLst/>
          </p:nvPr>
        </p:nvGraphicFramePr>
        <p:xfrm>
          <a:off x="899592" y="2153350"/>
          <a:ext cx="24526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Equazione" r:id="rId5" imgW="1752480" imgH="393480" progId="Equation.3">
                  <p:embed/>
                </p:oleObj>
              </mc:Choice>
              <mc:Fallback>
                <p:oleObj name="Equazione" r:id="rId5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153350"/>
                        <a:ext cx="245268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0"/>
              <p:cNvSpPr/>
              <p:nvPr/>
            </p:nvSpPr>
            <p:spPr>
              <a:xfrm>
                <a:off x="3505200" y="2002348"/>
                <a:ext cx="4248472" cy="9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it-IT" sz="1600" b="1" dirty="0" smtClean="0"/>
                  <a:t>Esempio:</a:t>
                </a:r>
              </a:p>
              <a:p>
                <a:pPr lvl="0"/>
                <a:r>
                  <a:rPr lang="it-IT" sz="1600" dirty="0" smtClean="0"/>
                  <a:t>V(r) potrebbe essere il </a:t>
                </a:r>
                <a:r>
                  <a:rPr lang="it-IT" sz="1600" smtClean="0"/>
                  <a:t>potenziale Gravitazionale </a:t>
                </a:r>
                <a:r>
                  <a:rPr lang="it-IT" sz="1600" dirty="0" smtClean="0"/>
                  <a:t>se la particella fosse sulla Terra: </a:t>
                </a:r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600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it-IT" sz="1600" b="0" i="1" smtClean="0">
                        <a:latin typeface="Cambria Math"/>
                      </a:rPr>
                      <m:t>=−</m:t>
                    </m:r>
                    <m:r>
                      <a:rPr lang="it-IT" sz="1600" b="0" i="1" smtClean="0">
                        <a:latin typeface="Cambria Math"/>
                      </a:rPr>
                      <m:t>𝐺</m:t>
                    </m:r>
                    <m:f>
                      <m:f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it-IT" sz="1600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it-IT" sz="1600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it-IT" sz="1600" dirty="0" smtClean="0"/>
                  <a:t> </a:t>
                </a:r>
                <a:endParaRPr lang="it-IT" sz="1600" dirty="0"/>
              </a:p>
            </p:txBody>
          </p:sp>
        </mc:Choice>
        <mc:Fallback xmlns="">
          <p:sp>
            <p:nvSpPr>
              <p:cNvPr id="12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002348"/>
                <a:ext cx="4248472" cy="933076"/>
              </a:xfrm>
              <a:prstGeom prst="rect">
                <a:avLst/>
              </a:prstGeom>
              <a:blipFill rotWithShape="0">
                <a:blip r:embed="rId7"/>
                <a:stretch>
                  <a:fillRect l="-717" t="-1948" b="-19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0"/>
              <p:cNvSpPr/>
              <p:nvPr/>
            </p:nvSpPr>
            <p:spPr>
              <a:xfrm>
                <a:off x="247185" y="3147814"/>
                <a:ext cx="5620959" cy="1184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Symbol"/>
                  <a:buChar char="·"/>
                </a:pPr>
                <a:r>
                  <a:rPr lang="it-IT" sz="1600" dirty="0" smtClean="0"/>
                  <a:t>L’equazione di Schrödinger sostituisce la seconda legge della dinamica di Newton:</a:t>
                </a:r>
              </a:p>
              <a:p>
                <a:pPr lvl="0" algn="ctr"/>
                <a:endParaRPr lang="it-IT" sz="1600" dirty="0"/>
              </a:p>
              <a:p>
                <a:pPr lvl="0" algn="ctr"/>
                <a:r>
                  <a:rPr lang="it-IT" sz="1600" b="1" dirty="0" smtClean="0"/>
                  <a:t>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1" i="0" smtClean="0">
                            <a:latin typeface="Cambria Math"/>
                          </a:rPr>
                          <m:t>𝐅</m:t>
                        </m:r>
                      </m:e>
                    </m:acc>
                    <m:r>
                      <a:rPr lang="it-IT" sz="1600" b="1" i="0" smtClean="0">
                        <a:latin typeface="Cambria Math"/>
                      </a:rPr>
                      <m:t>=</m:t>
                    </m:r>
                    <m:r>
                      <a:rPr lang="it-IT" sz="1600" b="1" i="0" smtClean="0">
                        <a:latin typeface="Cambria Math"/>
                      </a:rPr>
                      <m:t>𝐦</m:t>
                    </m:r>
                    <m:acc>
                      <m:accPr>
                        <m:chr m:val="̅"/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1" i="0" smtClean="0">
                            <a:latin typeface="Cambria Math"/>
                          </a:rPr>
                          <m:t>𝐚</m:t>
                        </m:r>
                      </m:e>
                    </m:acc>
                  </m:oMath>
                </a14:m>
                <a:r>
                  <a:rPr lang="it-IT" sz="1600" b="1" dirty="0" smtClean="0"/>
                  <a:t>    </a:t>
                </a:r>
                <a:r>
                  <a:rPr lang="it-IT" sz="1600" dirty="0" smtClean="0"/>
                  <a:t>-     </a:t>
                </a:r>
                <a:r>
                  <a:rPr lang="it-IT" sz="1600" b="1" dirty="0" smtClean="0"/>
                  <a:t>Esempio: </a:t>
                </a:r>
                <a:r>
                  <a:rPr lang="it-IT" sz="1600" dirty="0" smtClean="0"/>
                  <a:t>la Forza </a:t>
                </a:r>
                <a:r>
                  <a:rPr lang="it-IT" sz="1600" dirty="0"/>
                  <a:t>G</a:t>
                </a:r>
                <a:r>
                  <a:rPr lang="it-IT" sz="1600" dirty="0" smtClean="0"/>
                  <a:t>ravitazionale</a:t>
                </a:r>
                <a:r>
                  <a:rPr lang="it-IT" sz="1600" b="1" dirty="0" smtClean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1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1" i="0" smtClean="0">
                            <a:latin typeface="Cambria Math"/>
                          </a:rPr>
                          <m:t> </m:t>
                        </m:r>
                        <m:r>
                          <a:rPr lang="it-IT" sz="1600" b="1" i="0" smtClean="0">
                            <a:latin typeface="Cambria Math"/>
                          </a:rPr>
                          <m:t>𝐅</m:t>
                        </m:r>
                      </m:e>
                    </m:acc>
                    <m:r>
                      <a:rPr lang="it-IT" sz="1600" b="1" i="0">
                        <a:latin typeface="Cambria Math"/>
                      </a:rPr>
                      <m:t>=</m:t>
                    </m:r>
                    <m:r>
                      <a:rPr lang="it-IT" sz="1600" b="1" i="0" smtClean="0">
                        <a:latin typeface="Cambria Math"/>
                      </a:rPr>
                      <m:t>𝐆</m:t>
                    </m:r>
                    <m:r>
                      <a:rPr lang="it-IT" sz="1600" b="1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1" i="0" smtClean="0">
                            <a:latin typeface="Cambria Math"/>
                          </a:rPr>
                          <m:t>𝐦</m:t>
                        </m:r>
                        <m:sSub>
                          <m:sSubPr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0" smtClean="0">
                                <a:latin typeface="Cambria Math"/>
                              </a:rPr>
                              <m:t>𝐌</m:t>
                            </m:r>
                          </m:e>
                          <m:sub>
                            <m:r>
                              <a:rPr lang="it-IT" sz="1600" b="1" i="0" smtClean="0">
                                <a:latin typeface="Cambria Math"/>
                              </a:rPr>
                              <m:t>𝐓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it-IT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 b="1" i="0" smtClean="0">
                                <a:latin typeface="Cambria Math"/>
                              </a:rPr>
                              <m:t>𝐫</m:t>
                            </m:r>
                          </m:e>
                          <m:sup>
                            <m:r>
                              <a:rPr lang="it-IT" sz="1600" b="1" i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acc>
                      <m:accPr>
                        <m:chr m:val="̂"/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1600" b="1" i="0" smtClean="0">
                            <a:latin typeface="Cambria Math"/>
                          </a:rPr>
                          <m:t>𝐫</m:t>
                        </m:r>
                      </m:e>
                    </m:acc>
                  </m:oMath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85" y="3147814"/>
                <a:ext cx="5620959" cy="1184299"/>
              </a:xfrm>
              <a:prstGeom prst="rect">
                <a:avLst/>
              </a:prstGeom>
              <a:blipFill rotWithShape="0">
                <a:blip r:embed="rId8"/>
                <a:stretch>
                  <a:fillRect l="-651" t="-2564" r="-4013" b="-1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3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8382000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/>
              <a:t>Il </a:t>
            </a:r>
            <a:r>
              <a:rPr lang="it-IT" sz="2000" b="1" dirty="0"/>
              <a:t>s</a:t>
            </a:r>
            <a:r>
              <a:rPr lang="it-IT" sz="2000" b="1" dirty="0" smtClean="0"/>
              <a:t>ignificato della probabilità in MC/MQ</a:t>
            </a:r>
            <a:endParaRPr lang="it-IT" sz="20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76456" y="4803998"/>
            <a:ext cx="370384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18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-36512" y="4890194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23" y="1"/>
            <a:ext cx="1488176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73612" y="558073"/>
            <a:ext cx="6702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Meccanica Classica                          		</a:t>
            </a:r>
            <a:r>
              <a:rPr lang="it-IT" sz="1600" b="1" dirty="0" smtClean="0">
                <a:solidFill>
                  <a:srgbClr val="3346F7"/>
                </a:solidFill>
              </a:rPr>
              <a:t>Meccanica Quantistica    </a:t>
            </a:r>
            <a:endParaRPr lang="it-IT" sz="1600" b="1" dirty="0">
              <a:solidFill>
                <a:srgbClr val="3346F7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3612" y="987574"/>
            <a:ext cx="34622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La probabilità  associata ad un evento è dovuta al fatto che, in genere, non conosco tutte le variabili del sistema.</a:t>
            </a:r>
          </a:p>
          <a:p>
            <a:endParaRPr lang="it-IT" sz="1600" dirty="0"/>
          </a:p>
          <a:p>
            <a:r>
              <a:rPr lang="it-IT" sz="1600" dirty="0" smtClean="0"/>
              <a:t>Il lancio di un dado.</a:t>
            </a:r>
          </a:p>
          <a:p>
            <a:r>
              <a:rPr lang="it-IT" sz="1600" dirty="0" smtClean="0"/>
              <a:t>Il tiro con l’arco.</a:t>
            </a:r>
          </a:p>
          <a:p>
            <a:endParaRPr lang="it-IT" sz="1600" dirty="0"/>
          </a:p>
          <a:p>
            <a:endParaRPr lang="it-IT" sz="1600" dirty="0" smtClean="0"/>
          </a:p>
          <a:p>
            <a:r>
              <a:rPr lang="it-IT" sz="1600" dirty="0" smtClean="0"/>
              <a:t>E’ la cosiddetta probabilità «epistemica» cioè legata ad una mancanza di conoscenza.</a:t>
            </a:r>
          </a:p>
          <a:p>
            <a:r>
              <a:rPr lang="it-IT" sz="1600" dirty="0" smtClean="0"/>
              <a:t>Ma in teoria se potessi misurare tutto…</a:t>
            </a:r>
          </a:p>
          <a:p>
            <a:r>
              <a:rPr lang="it-IT" sz="1600" dirty="0" smtClean="0"/>
              <a:t>[Laplace].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3610022" y="483518"/>
            <a:ext cx="0" cy="424847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3779912" y="987574"/>
            <a:ext cx="51125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kern="0" dirty="0" smtClean="0"/>
              <a:t>P1. </a:t>
            </a:r>
            <a:r>
              <a:rPr lang="it-IT" sz="1600" b="1" kern="0" dirty="0"/>
              <a:t>La descrizione completa </a:t>
            </a:r>
            <a:r>
              <a:rPr lang="it-IT" sz="1600" kern="0" dirty="0"/>
              <a:t>dello stato di un qualunque </a:t>
            </a:r>
            <a:r>
              <a:rPr lang="it-IT" sz="1600" kern="0" dirty="0" smtClean="0"/>
              <a:t>sistema, </a:t>
            </a:r>
            <a:r>
              <a:rPr lang="it-IT" sz="1600" kern="0" dirty="0"/>
              <a:t>è data dalla funzione d’onda </a:t>
            </a:r>
            <a:r>
              <a:rPr lang="it-IT" sz="1600" b="1" dirty="0">
                <a:sym typeface="Symbol"/>
              </a:rPr>
              <a:t></a:t>
            </a:r>
            <a:r>
              <a:rPr lang="it-IT" sz="1600" b="1" dirty="0"/>
              <a:t>(</a:t>
            </a:r>
            <a:r>
              <a:rPr lang="it-IT" sz="1600" b="1" dirty="0" err="1"/>
              <a:t>r,t</a:t>
            </a:r>
            <a:r>
              <a:rPr lang="it-IT" sz="1600" b="1" dirty="0"/>
              <a:t>) </a:t>
            </a:r>
            <a:r>
              <a:rPr lang="it-IT" sz="1600" dirty="0"/>
              <a:t>che rappresenta l’ampiezza di </a:t>
            </a:r>
            <a:r>
              <a:rPr lang="it-IT" sz="1600" dirty="0" smtClean="0"/>
              <a:t>probabilità associata al sistema.</a:t>
            </a:r>
          </a:p>
          <a:p>
            <a:pPr>
              <a:defRPr/>
            </a:pPr>
            <a:endParaRPr lang="it-IT" sz="1600" kern="0" dirty="0"/>
          </a:p>
          <a:p>
            <a:pPr>
              <a:defRPr/>
            </a:pPr>
            <a:r>
              <a:rPr lang="it-IT" sz="1600" kern="0" dirty="0" smtClean="0"/>
              <a:t>La funzione d’onda ci dà il massimo dell’informazione possibile su di un sistema, che può essere solo probabilistica.</a:t>
            </a:r>
          </a:p>
          <a:p>
            <a:pPr>
              <a:defRPr/>
            </a:pPr>
            <a:endParaRPr lang="it-IT" sz="1600" kern="0" dirty="0"/>
          </a:p>
          <a:p>
            <a:pPr>
              <a:defRPr/>
            </a:pPr>
            <a:r>
              <a:rPr lang="it-IT" sz="1600" kern="0" dirty="0" smtClean="0"/>
              <a:t>E’ la cosiddetta probabilità «non epistemica», cioè non è dovuta ad una mancanza di conoscenza dello stato iniziale di un sistema.</a:t>
            </a:r>
          </a:p>
          <a:p>
            <a:pPr>
              <a:defRPr/>
            </a:pPr>
            <a:r>
              <a:rPr lang="it-IT" sz="1600" kern="0" dirty="0"/>
              <a:t>La probabilità è intrinseca alla </a:t>
            </a:r>
            <a:r>
              <a:rPr lang="it-IT" sz="1600" kern="0" dirty="0" smtClean="0"/>
              <a:t>realtà.</a:t>
            </a:r>
          </a:p>
          <a:p>
            <a:pPr>
              <a:defRPr/>
            </a:pPr>
            <a:r>
              <a:rPr lang="it-IT" sz="1600" kern="0" dirty="0" smtClean="0"/>
              <a:t>Ma allora niente è certo? NO….</a:t>
            </a:r>
          </a:p>
          <a:p>
            <a:pPr>
              <a:defRPr/>
            </a:pPr>
            <a:endParaRPr lang="it-IT" sz="1600" kern="0" dirty="0"/>
          </a:p>
          <a:p>
            <a:pPr>
              <a:defRPr/>
            </a:pPr>
            <a:r>
              <a:rPr lang="it-IT" sz="1600" kern="0" dirty="0" smtClean="0"/>
              <a:t>Nota: Questa </a:t>
            </a:r>
            <a:r>
              <a:rPr lang="it-IT" sz="1600" b="1" kern="0" dirty="0" smtClean="0">
                <a:solidFill>
                  <a:srgbClr val="FF0000"/>
                </a:solidFill>
              </a:rPr>
              <a:t>NON è</a:t>
            </a:r>
            <a:r>
              <a:rPr lang="it-IT" sz="1600" kern="0" dirty="0" smtClean="0"/>
              <a:t> l’indeterminazione…lo vedremo dopo.</a:t>
            </a:r>
            <a:endParaRPr lang="it-IT" sz="1600" kern="0" dirty="0"/>
          </a:p>
          <a:p>
            <a:pPr>
              <a:defRPr/>
            </a:pPr>
            <a:endParaRPr lang="it-IT" sz="1600" kern="0" dirty="0"/>
          </a:p>
        </p:txBody>
      </p:sp>
      <p:sp>
        <p:nvSpPr>
          <p:cNvPr id="12" name="Stella a 5 punte 11"/>
          <p:cNvSpPr/>
          <p:nvPr/>
        </p:nvSpPr>
        <p:spPr>
          <a:xfrm>
            <a:off x="3538014" y="4921072"/>
            <a:ext cx="144016" cy="144016"/>
          </a:xfrm>
          <a:prstGeom prst="star5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9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11510"/>
            <a:ext cx="5184576" cy="875151"/>
          </a:xfrm>
        </p:spPr>
        <p:txBody>
          <a:bodyPr>
            <a:noAutofit/>
          </a:bodyPr>
          <a:lstStyle/>
          <a:p>
            <a:r>
              <a:rPr lang="it-IT" sz="2000" b="1" dirty="0">
                <a:latin typeface="+mn-lt"/>
                <a:ea typeface="Gungsuh" pitchFamily="18" charset="-127"/>
              </a:rPr>
              <a:t>La visione del mondo </a:t>
            </a:r>
            <a:r>
              <a:rPr lang="it-IT" sz="2000" b="1" dirty="0" smtClean="0">
                <a:latin typeface="+mn-lt"/>
                <a:ea typeface="Gungsuh" pitchFamily="18" charset="-127"/>
              </a:rPr>
              <a:t/>
            </a:r>
            <a:br>
              <a:rPr lang="it-IT" sz="2000" b="1" dirty="0" smtClean="0">
                <a:latin typeface="+mn-lt"/>
                <a:ea typeface="Gungsuh" pitchFamily="18" charset="-127"/>
              </a:rPr>
            </a:br>
            <a:r>
              <a:rPr lang="it-IT" sz="2000" b="1" dirty="0" smtClean="0">
                <a:latin typeface="+mn-lt"/>
                <a:ea typeface="Gungsuh" pitchFamily="18" charset="-127"/>
              </a:rPr>
              <a:t>della </a:t>
            </a:r>
            <a:r>
              <a:rPr lang="it-IT" sz="2000" b="1" dirty="0">
                <a:latin typeface="+mn-lt"/>
                <a:ea typeface="Gungsuh" pitchFamily="18" charset="-127"/>
              </a:rPr>
              <a:t>Relatività e della Meccanica </a:t>
            </a:r>
            <a:r>
              <a:rPr lang="it-IT" sz="2000" b="1" dirty="0" smtClean="0">
                <a:latin typeface="+mn-lt"/>
                <a:ea typeface="Gungsuh" pitchFamily="18" charset="-127"/>
              </a:rPr>
              <a:t>Quantistica</a:t>
            </a:r>
            <a:endParaRPr lang="it-IT" sz="2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9939" y="2787774"/>
            <a:ext cx="3075770" cy="433783"/>
          </a:xfrm>
        </p:spPr>
        <p:txBody>
          <a:bodyPr>
            <a:normAutofit fontScale="92500" lnSpcReduction="10000"/>
          </a:bodyPr>
          <a:lstStyle/>
          <a:p>
            <a:r>
              <a:rPr lang="it-IT" sz="2600" b="1" dirty="0" smtClean="0">
                <a:solidFill>
                  <a:schemeClr val="tx1"/>
                </a:solidFill>
              </a:rPr>
              <a:t>Carlo Cosmelli</a:t>
            </a:r>
          </a:p>
          <a:p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48464" y="4803998"/>
            <a:ext cx="298376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19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Didattica\Coursera\Poster Philadelphia\logo stret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79" y="4083918"/>
            <a:ext cx="1622690" cy="46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5686"/>
            <a:ext cx="2706726" cy="15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95536" y="1419622"/>
            <a:ext cx="5184576" cy="1019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latin typeface="+mn-lt"/>
                <a:ea typeface="Gungsuh" pitchFamily="18" charset="-127"/>
              </a:rPr>
              <a:t>Settimana 5</a:t>
            </a:r>
          </a:p>
          <a:p>
            <a:endParaRPr lang="it-IT" sz="1800" b="1" dirty="0" smtClean="0">
              <a:latin typeface="+mn-lt"/>
              <a:ea typeface="Gungsuh" pitchFamily="18" charset="-127"/>
            </a:endParaRPr>
          </a:p>
          <a:p>
            <a:r>
              <a:rPr lang="it-IT" sz="1800" b="1" dirty="0" smtClean="0">
                <a:latin typeface="+mn-lt"/>
                <a:ea typeface="Gungsuh" pitchFamily="18" charset="-127"/>
              </a:rPr>
              <a:t>Lezione 5.3</a:t>
            </a:r>
          </a:p>
          <a:p>
            <a:r>
              <a:rPr lang="it-IT" sz="1800" b="1" dirty="0" smtClean="0">
                <a:latin typeface="+mn-lt"/>
                <a:ea typeface="Gungsuh" pitchFamily="18" charset="-127"/>
              </a:rPr>
              <a:t>Il Principio di Indeterminazione </a:t>
            </a:r>
          </a:p>
          <a:p>
            <a:r>
              <a:rPr lang="it-IT" sz="1800" b="1" dirty="0" smtClean="0">
                <a:latin typeface="+mn-lt"/>
                <a:ea typeface="Gungsuh" pitchFamily="18" charset="-127"/>
              </a:rPr>
              <a:t>L’esperimento con due fenditure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89" y="3435846"/>
            <a:ext cx="1732580" cy="5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84942"/>
            <a:ext cx="6120680" cy="1584176"/>
          </a:xfrm>
        </p:spPr>
        <p:txBody>
          <a:bodyPr>
            <a:noAutofit/>
          </a:bodyPr>
          <a:lstStyle/>
          <a:p>
            <a:r>
              <a:rPr lang="it-IT" sz="2000" b="1" dirty="0" smtClean="0">
                <a:latin typeface="+mn-lt"/>
                <a:ea typeface="Gungsuh" pitchFamily="18" charset="-127"/>
              </a:rPr>
              <a:t>Relatività e </a:t>
            </a:r>
            <a:r>
              <a:rPr lang="it-IT" sz="2000" b="1" dirty="0">
                <a:latin typeface="+mn-lt"/>
                <a:ea typeface="Gungsuh" pitchFamily="18" charset="-127"/>
              </a:rPr>
              <a:t>Meccanica </a:t>
            </a:r>
            <a:r>
              <a:rPr lang="it-IT" sz="2000" b="1" dirty="0" smtClean="0">
                <a:latin typeface="+mn-lt"/>
                <a:ea typeface="Gungsuh" pitchFamily="18" charset="-127"/>
              </a:rPr>
              <a:t>Quantistica: concetti e idee</a:t>
            </a:r>
            <a:br>
              <a:rPr lang="it-IT" sz="2000" b="1" dirty="0" smtClean="0">
                <a:latin typeface="+mn-lt"/>
                <a:ea typeface="Gungsuh" pitchFamily="18" charset="-127"/>
              </a:rPr>
            </a:br>
            <a:r>
              <a:rPr lang="it-IT" sz="2000" b="1" dirty="0" smtClean="0">
                <a:latin typeface="+mn-lt"/>
                <a:ea typeface="Gungsuh" pitchFamily="18" charset="-127"/>
              </a:rPr>
              <a:t/>
            </a:r>
            <a:br>
              <a:rPr lang="it-IT" sz="2000" b="1" dirty="0" smtClean="0">
                <a:latin typeface="+mn-lt"/>
                <a:ea typeface="Gungsuh" pitchFamily="18" charset="-127"/>
              </a:rPr>
            </a:br>
            <a:r>
              <a:rPr lang="it-IT" sz="2000" b="1" dirty="0" err="1" smtClean="0">
                <a:latin typeface="+mn-lt"/>
                <a:ea typeface="Gungsuh" pitchFamily="18" charset="-127"/>
              </a:rPr>
              <a:t>Relativity</a:t>
            </a:r>
            <a:r>
              <a:rPr lang="it-IT" sz="2000" b="1" dirty="0" smtClean="0">
                <a:latin typeface="+mn-lt"/>
                <a:ea typeface="Gungsuh" pitchFamily="18" charset="-127"/>
              </a:rPr>
              <a:t> and Quantum </a:t>
            </a:r>
            <a:r>
              <a:rPr lang="it-IT" sz="2000" b="1" dirty="0" err="1" smtClean="0">
                <a:latin typeface="+mn-lt"/>
                <a:ea typeface="Gungsuh" pitchFamily="18" charset="-127"/>
              </a:rPr>
              <a:t>Mechanics</a:t>
            </a:r>
            <a:r>
              <a:rPr lang="it-IT" sz="2000" b="1" dirty="0" smtClean="0">
                <a:latin typeface="+mn-lt"/>
                <a:ea typeface="Gungsuh" pitchFamily="18" charset="-127"/>
              </a:rPr>
              <a:t>: </a:t>
            </a:r>
            <a:r>
              <a:rPr lang="it-IT" sz="2000" b="1" dirty="0" err="1" smtClean="0">
                <a:latin typeface="+mn-lt"/>
                <a:ea typeface="Gungsuh" pitchFamily="18" charset="-127"/>
              </a:rPr>
              <a:t>concepts</a:t>
            </a:r>
            <a:r>
              <a:rPr lang="it-IT" sz="2000" b="1" dirty="0" smtClean="0">
                <a:latin typeface="+mn-lt"/>
                <a:ea typeface="Gungsuh" pitchFamily="18" charset="-127"/>
              </a:rPr>
              <a:t> and </a:t>
            </a:r>
            <a:r>
              <a:rPr lang="it-IT" sz="2000" b="1" dirty="0" err="1" smtClean="0">
                <a:latin typeface="+mn-lt"/>
                <a:ea typeface="Gungsuh" pitchFamily="18" charset="-127"/>
              </a:rPr>
              <a:t>ideas</a:t>
            </a:r>
            <a:endParaRPr lang="it-IT" sz="2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19672" y="3578127"/>
            <a:ext cx="3075770" cy="433783"/>
          </a:xfrm>
        </p:spPr>
        <p:txBody>
          <a:bodyPr anchor="ctr">
            <a:normAutofit/>
          </a:bodyPr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Carlo Cosmelli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76456" y="4803998"/>
            <a:ext cx="370384" cy="273844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t>2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Didattica\Coursera\Poster Philadelphia\logo stret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19484"/>
            <a:ext cx="1622690" cy="46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66" y="74387"/>
            <a:ext cx="2500252" cy="14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5844"/>
            <a:ext cx="1732580" cy="54213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38876" y="1873292"/>
            <a:ext cx="6609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ea typeface="Gungsuh" pitchFamily="18" charset="-127"/>
              </a:rPr>
              <a:t>Settimana 5</a:t>
            </a:r>
          </a:p>
          <a:p>
            <a:pPr algn="ctr"/>
            <a:endParaRPr lang="it-IT" b="1" dirty="0">
              <a:ea typeface="Gungsuh" pitchFamily="18" charset="-127"/>
            </a:endParaRPr>
          </a:p>
          <a:p>
            <a:pPr algn="ctr"/>
            <a:r>
              <a:rPr lang="it-IT" b="1" dirty="0" smtClean="0">
                <a:ea typeface="Gungsuh" pitchFamily="18" charset="-127"/>
              </a:rPr>
              <a:t>La </a:t>
            </a:r>
            <a:r>
              <a:rPr lang="it-IT" b="1" dirty="0">
                <a:ea typeface="Gungsuh" pitchFamily="18" charset="-127"/>
              </a:rPr>
              <a:t>funzione d’onda – </a:t>
            </a:r>
            <a:r>
              <a:rPr lang="it-IT" b="1" dirty="0" smtClean="0">
                <a:ea typeface="Gungsuh" pitchFamily="18" charset="-127"/>
              </a:rPr>
              <a:t>Heisenberg, il Principio </a:t>
            </a:r>
            <a:r>
              <a:rPr lang="it-IT" b="1" smtClean="0">
                <a:ea typeface="Gungsuh" pitchFamily="18" charset="-127"/>
              </a:rPr>
              <a:t>di Indeterminazione </a:t>
            </a:r>
            <a:r>
              <a:rPr lang="it-IT" b="1" dirty="0" smtClean="0">
                <a:ea typeface="Gungsuh" pitchFamily="18" charset="-127"/>
              </a:rPr>
              <a:t>– Le due fenditure</a:t>
            </a:r>
            <a:endParaRPr lang="it-IT" b="1" dirty="0"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92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8382000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/>
              <a:t>Il Principio di Indeterminazione – Heisenberg, 1927</a:t>
            </a:r>
            <a:endParaRPr lang="it-IT" sz="20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76456" y="4803998"/>
            <a:ext cx="370384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20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90194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52" y="1"/>
            <a:ext cx="1996312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7504" y="908695"/>
                <a:ext cx="7206700" cy="2220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Symbol"/>
                  <a:buChar char="·"/>
                </a:pPr>
                <a:r>
                  <a:rPr lang="it-IT" sz="1600" dirty="0" smtClean="0"/>
                  <a:t>Per ogni sistema esistono coppie di grandezze fisiche che </a:t>
                </a:r>
                <a:r>
                  <a:rPr lang="it-IT" sz="1600" b="1" dirty="0" smtClean="0"/>
                  <a:t>non posso misurare</a:t>
                </a:r>
                <a:r>
                  <a:rPr lang="it-IT" sz="1600" dirty="0" smtClean="0"/>
                  <a:t> </a:t>
                </a:r>
                <a:r>
                  <a:rPr lang="it-IT" sz="1600" b="1" dirty="0" smtClean="0"/>
                  <a:t>(conoscere) </a:t>
                </a:r>
                <a:r>
                  <a:rPr lang="it-IT" sz="1600" dirty="0" smtClean="0"/>
                  <a:t>contemporaneamente con precisione arbitraria.</a:t>
                </a:r>
              </a:p>
              <a:p>
                <a:endParaRPr lang="it-IT" sz="1600" dirty="0" smtClean="0"/>
              </a:p>
              <a:p>
                <a:r>
                  <a:rPr lang="it-IT" sz="1600" dirty="0" smtClean="0"/>
                  <a:t>Esempio: posizione (x) e quantità di moto (p= </a:t>
                </a:r>
                <a:r>
                  <a:rPr lang="it-IT" sz="1600" dirty="0" err="1" smtClean="0"/>
                  <a:t>m</a:t>
                </a:r>
                <a:r>
                  <a:rPr lang="it-IT" sz="1600" dirty="0" err="1" smtClean="0">
                    <a:sym typeface="Symbol"/>
                  </a:rPr>
                  <a:t>v</a:t>
                </a:r>
                <a:r>
                  <a:rPr lang="it-IT" sz="1600" dirty="0">
                    <a:sym typeface="Symbol"/>
                  </a:rPr>
                  <a:t>)</a:t>
                </a:r>
                <a:r>
                  <a:rPr lang="it-IT" sz="1600" dirty="0" smtClean="0"/>
                  <a:t>  // Energia e tempo ….</a:t>
                </a:r>
              </a:p>
              <a:p>
                <a:r>
                  <a:rPr lang="it-IT" sz="1600" dirty="0" smtClean="0"/>
                  <a:t>Il </a:t>
                </a:r>
                <a:r>
                  <a:rPr lang="it-IT" sz="1600" dirty="0" err="1" smtClean="0"/>
                  <a:t>PdI</a:t>
                </a:r>
                <a:r>
                  <a:rPr lang="it-IT" sz="1600" dirty="0" smtClean="0"/>
                  <a:t> di Heisenberg fissa quanto deve essere l’incertezza minima sulle due grandezze: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b="1" i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it-IT" b="1" i="0" smtClean="0">
                        <a:latin typeface="Cambria Math"/>
                        <a:ea typeface="Cambria Math"/>
                      </a:rPr>
                      <m:t>𝐱</m:t>
                    </m:r>
                    <m:r>
                      <a:rPr lang="it-IT" b="1" i="0" smtClean="0">
                        <a:latin typeface="Cambria Math"/>
                        <a:ea typeface="Cambria Math"/>
                      </a:rPr>
                      <m:t> ∙ ∆</m:t>
                    </m:r>
                    <m:r>
                      <a:rPr lang="it-IT" b="1" i="0" smtClean="0">
                        <a:latin typeface="Cambria Math"/>
                        <a:ea typeface="Cambria Math"/>
                      </a:rPr>
                      <m:t>𝐩</m:t>
                    </m:r>
                    <m:r>
                      <a:rPr lang="it-IT" b="1" i="0" smtClean="0">
                        <a:latin typeface="Cambria Math"/>
                        <a:ea typeface="Cambria Math"/>
                      </a:rPr>
                      <m:t> ≥ </m:t>
                    </m:r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b="1" i="0" smtClean="0">
                            <a:latin typeface="Cambria Math"/>
                            <a:ea typeface="Cambria Math"/>
                          </a:rPr>
                          <m:t>𝐡</m:t>
                        </m:r>
                      </m:num>
                      <m:den>
                        <m:r>
                          <a:rPr lang="it-IT" b="1" i="0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it-IT" b="1" i="0" smtClean="0">
                            <a:latin typeface="Cambria Math"/>
                            <a:ea typeface="Cambria Math"/>
                          </a:rPr>
                          <m:t>𝛑</m:t>
                        </m:r>
                      </m:den>
                    </m:f>
                  </m:oMath>
                </a14:m>
                <a:r>
                  <a:rPr lang="it-IT" b="1" dirty="0" smtClean="0"/>
                  <a:t>       </a:t>
                </a:r>
              </a:p>
              <a:p>
                <a:r>
                  <a:rPr lang="it-IT" sz="1600" dirty="0" smtClean="0"/>
                  <a:t>dove </a:t>
                </a:r>
                <a:r>
                  <a:rPr lang="it-IT" sz="1600" dirty="0" smtClean="0">
                    <a:sym typeface="Symbol"/>
                  </a:rPr>
                  <a:t>x rappresenta  l’incertezza che ho sulla x,   v…sulla velocità.</a:t>
                </a:r>
              </a:p>
              <a:p>
                <a:r>
                  <a:rPr lang="it-IT" sz="1600" dirty="0" smtClean="0">
                    <a:sym typeface="Symbol"/>
                  </a:rPr>
                  <a:t>Se una delle due è conosciuta molto bene…l’altra è molto incerta.</a:t>
                </a:r>
                <a:endParaRPr lang="it-IT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08695"/>
                <a:ext cx="7206700" cy="2220160"/>
              </a:xfrm>
              <a:prstGeom prst="rect">
                <a:avLst/>
              </a:prstGeom>
              <a:blipFill rotWithShape="0">
                <a:blip r:embed="rId4"/>
                <a:stretch>
                  <a:fillRect l="-508" t="-1374" b="-27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/>
          <p:cNvSpPr txBox="1"/>
          <p:nvPr/>
        </p:nvSpPr>
        <p:spPr>
          <a:xfrm>
            <a:off x="107504" y="570141"/>
            <a:ext cx="3271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Versione soft</a:t>
            </a:r>
            <a:endParaRPr lang="it-IT" sz="1600" dirty="0"/>
          </a:p>
        </p:txBody>
      </p:sp>
      <p:grpSp>
        <p:nvGrpSpPr>
          <p:cNvPr id="4" name="Gruppo 3"/>
          <p:cNvGrpSpPr/>
          <p:nvPr/>
        </p:nvGrpSpPr>
        <p:grpSpPr>
          <a:xfrm>
            <a:off x="107504" y="3075806"/>
            <a:ext cx="6940648" cy="1857692"/>
            <a:chOff x="107504" y="3075806"/>
            <a:chExt cx="6940648" cy="1857692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179512" y="3075806"/>
              <a:ext cx="3271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/>
                <a:t>Versione hard</a:t>
              </a:r>
              <a:endParaRPr lang="it-IT" sz="1600" b="1" dirty="0"/>
            </a:p>
          </p:txBody>
        </p:sp>
        <p:sp>
          <p:nvSpPr>
            <p:cNvPr id="15" name="Rectangle 9"/>
            <p:cNvSpPr/>
            <p:nvPr/>
          </p:nvSpPr>
          <p:spPr>
            <a:xfrm>
              <a:off x="107504" y="3363838"/>
              <a:ext cx="694064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Symbol"/>
                <a:buChar char="·"/>
              </a:pPr>
              <a:r>
                <a:rPr lang="it-IT" sz="1600" dirty="0" smtClean="0"/>
                <a:t>Per ogni sistema esistono coppie di grandezze fisiche che </a:t>
              </a:r>
              <a:r>
                <a:rPr lang="it-IT" sz="1600" b="1" dirty="0" smtClean="0"/>
                <a:t>non possiedono </a:t>
              </a:r>
              <a:r>
                <a:rPr lang="it-IT" sz="1600" dirty="0" smtClean="0"/>
                <a:t>contemporaneamente valori definiti. </a:t>
              </a:r>
            </a:p>
            <a:p>
              <a:r>
                <a:rPr lang="it-IT" sz="1600" b="1" dirty="0">
                  <a:solidFill>
                    <a:srgbClr val="FF0000"/>
                  </a:solidFill>
                </a:rPr>
                <a:t>I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ndipendentemente dal fatto che vengano misurate o no!  </a:t>
              </a:r>
            </a:p>
            <a:p>
              <a:r>
                <a:rPr lang="it-IT" sz="1600" dirty="0" smtClean="0"/>
                <a:t>Il sistema quantistico non è né un’onda né una particella. Quindi non posso usare, per descriverlo, i termini «posizione» e «velocità» con accuratezza infinita. </a:t>
              </a:r>
            </a:p>
            <a:p>
              <a:r>
                <a:rPr lang="it-IT" sz="1600" dirty="0" smtClean="0"/>
                <a:t>Heisenberg: </a:t>
              </a:r>
              <a:r>
                <a:rPr lang="it-IT" sz="1600" b="1" dirty="0" smtClean="0"/>
                <a:t>le parole </a:t>
              </a:r>
              <a:r>
                <a:rPr lang="it-IT" sz="1600" dirty="0" smtClean="0"/>
                <a:t>non hanno senso, non essendo definite.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7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-20538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8382000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/>
              <a:t>Il Principio di Indeterminazione – Qualche calcolo</a:t>
            </a:r>
            <a:endParaRPr lang="it-IT" sz="20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76456" y="4803998"/>
            <a:ext cx="370384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21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478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740" y="462980"/>
                <a:ext cx="6846660" cy="814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600" dirty="0" smtClean="0">
                    <a:ea typeface="Cambria Math"/>
                  </a:rPr>
                  <a:t>Il </a:t>
                </a:r>
                <a:r>
                  <a:rPr lang="it-IT" sz="1600" dirty="0" err="1" smtClean="0">
                    <a:ea typeface="Cambria Math"/>
                  </a:rPr>
                  <a:t>P.d.I</a:t>
                </a:r>
                <a:r>
                  <a:rPr lang="it-IT" sz="1600" dirty="0" smtClean="0">
                    <a:ea typeface="Cambria Math"/>
                  </a:rPr>
                  <a:t>.      </a:t>
                </a:r>
                <a14:m>
                  <m:oMath xmlns:m="http://schemas.openxmlformats.org/officeDocument/2006/math">
                    <m:r>
                      <a:rPr lang="it-IT" sz="1600" i="0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it-IT" sz="1600" b="0" i="0" smtClean="0">
                        <a:latin typeface="Cambria Math"/>
                        <a:ea typeface="Cambria Math"/>
                      </a:rPr>
                      <m:t> ∙ ∆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/>
                        <a:ea typeface="Cambria Math"/>
                      </a:rPr>
                      <m:t>p</m:t>
                    </m:r>
                    <m:r>
                      <a:rPr lang="it-IT" sz="1600" b="0" i="0" smtClean="0">
                        <a:latin typeface="Cambria Math"/>
                        <a:ea typeface="Cambria Math"/>
                      </a:rPr>
                      <m:t> ≥ </m:t>
                    </m:r>
                    <m:f>
                      <m:f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600" b="0" i="0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it-IT" sz="1600" b="0" i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it-IT" sz="1600" b="0" i="0" smtClean="0">
                            <a:latin typeface="Cambria Math"/>
                            <a:ea typeface="Cambria Math"/>
                          </a:rPr>
                          <m:t>π</m:t>
                        </m:r>
                      </m:den>
                    </m:f>
                  </m:oMath>
                </a14:m>
                <a:r>
                  <a:rPr lang="it-IT" sz="1600" dirty="0" smtClean="0"/>
                  <a:t>        </a:t>
                </a:r>
                <a:r>
                  <a:rPr lang="it-IT" sz="1600" dirty="0" smtClean="0">
                    <a:sym typeface="Symbol"/>
                  </a:rPr>
                  <a:t>x rappresenta  l’incertezza che ho sulla x</a:t>
                </a:r>
                <a:endParaRPr lang="it-IT" sz="1600" dirty="0">
                  <a:sym typeface="Symbol"/>
                </a:endParaRPr>
              </a:p>
              <a:p>
                <a:r>
                  <a:rPr lang="it-IT" sz="1600" dirty="0" smtClean="0">
                    <a:sym typeface="Symbol"/>
                  </a:rPr>
                  <a:t>Oppure, scrivendo   p=</a:t>
                </a:r>
                <a:r>
                  <a:rPr lang="it-IT" sz="1600" dirty="0" err="1" smtClean="0">
                    <a:sym typeface="Symbol"/>
                  </a:rPr>
                  <a:t>mv</a:t>
                </a:r>
                <a:r>
                  <a:rPr lang="it-IT" sz="1600" dirty="0" smtClean="0">
                    <a:sym typeface="Symbol"/>
                  </a:rPr>
                  <a:t>,   </a:t>
                </a:r>
                <a14:m>
                  <m:oMath xmlns:m="http://schemas.openxmlformats.org/officeDocument/2006/math">
                    <m:r>
                      <a:rPr lang="it-IT" sz="1600" i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it-IT" sz="1600" i="0">
                        <a:latin typeface="Cambria Math"/>
                        <a:ea typeface="Cambria Math"/>
                      </a:rPr>
                      <m:t>x</m:t>
                    </m:r>
                    <m:r>
                      <a:rPr lang="it-IT" sz="1600" i="0">
                        <a:latin typeface="Cambria Math"/>
                        <a:ea typeface="Cambria Math"/>
                      </a:rPr>
                      <m:t> ∙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/>
                        <a:ea typeface="Cambria Math"/>
                      </a:rPr>
                      <m:t>m</m:t>
                    </m:r>
                    <m:r>
                      <a:rPr lang="it-IT" sz="1600" i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/>
                        <a:ea typeface="Cambria Math"/>
                      </a:rPr>
                      <m:t>v</m:t>
                    </m:r>
                    <m:r>
                      <a:rPr lang="it-IT" sz="1600" i="0">
                        <a:latin typeface="Cambria Math"/>
                        <a:ea typeface="Cambria Math"/>
                      </a:rPr>
                      <m:t> ≥ </m:t>
                    </m:r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600" i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it-IT" sz="1600" i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it-IT" sz="1600" i="0">
                            <a:latin typeface="Cambria Math"/>
                            <a:ea typeface="Cambria Math"/>
                          </a:rPr>
                          <m:t>π</m:t>
                        </m:r>
                      </m:den>
                    </m:f>
                    <m:r>
                      <a:rPr lang="it-IT" sz="1600" b="0" i="0" smtClean="0">
                        <a:latin typeface="Cambria Math"/>
                        <a:ea typeface="Cambria Math"/>
                      </a:rPr>
                      <m:t>    </m:t>
                    </m:r>
                    <m:r>
                      <a:rPr lang="it-IT" sz="1600" b="0" i="1" smtClean="0">
                        <a:latin typeface="Cambria Math"/>
                        <a:ea typeface="Cambria Math"/>
                        <a:sym typeface="Symbol"/>
                      </a:rPr>
                      <m:t></m:t>
                    </m:r>
                    <m:r>
                      <a:rPr lang="it-IT" sz="16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it-IT" sz="1600" b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it-IT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𝐱</m:t>
                    </m:r>
                    <m:r>
                      <a:rPr lang="it-IT" sz="1600" b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∙</m:t>
                    </m:r>
                    <m:r>
                      <a:rPr lang="it-IT" sz="1600" b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it-IT" sz="16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𝐯</m:t>
                    </m:r>
                    <m:r>
                      <a:rPr lang="it-IT" sz="1600" b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≥ </m:t>
                    </m:r>
                    <m:f>
                      <m:fPr>
                        <m:ctrlPr>
                          <a:rPr lang="it-IT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𝒉</m:t>
                        </m:r>
                      </m:num>
                      <m:den>
                        <m:r>
                          <a:rPr lang="it-IT" sz="16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it-IT" sz="16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  <m:r>
                          <a:rPr lang="it-IT" sz="16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𝐦</m:t>
                        </m:r>
                      </m:den>
                    </m:f>
                  </m:oMath>
                </a14:m>
                <a:endParaRPr lang="it-IT" sz="16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0" y="462980"/>
                <a:ext cx="6846660" cy="814710"/>
              </a:xfrm>
              <a:prstGeom prst="rect">
                <a:avLst/>
              </a:prstGeom>
              <a:blipFill rotWithShape="0">
                <a:blip r:embed="rId4"/>
                <a:stretch>
                  <a:fillRect l="-445" b="-22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/>
              <p:cNvSpPr/>
              <p:nvPr/>
            </p:nvSpPr>
            <p:spPr>
              <a:xfrm>
                <a:off x="43104" y="1628931"/>
                <a:ext cx="8345319" cy="1930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600" dirty="0" smtClean="0">
                    <a:ea typeface="Cambria Math"/>
                  </a:rPr>
                  <a:t>Un granello di polvere con:  </a:t>
                </a:r>
                <a14:m>
                  <m:oMath xmlns:m="http://schemas.openxmlformats.org/officeDocument/2006/math">
                    <m:r>
                      <a:rPr lang="it-IT" sz="1600" i="0" smtClean="0">
                        <a:latin typeface="Cambria Math"/>
                        <a:ea typeface="Cambria Math"/>
                        <a:sym typeface="Symbol"/>
                      </a:rPr>
                      <m:t>∅</m:t>
                    </m:r>
                    <m:r>
                      <a:rPr lang="it-IT" sz="1600" b="0" i="0" smtClean="0">
                        <a:latin typeface="Cambria Math"/>
                        <a:ea typeface="Cambria Math"/>
                        <a:sym typeface="Symbol"/>
                      </a:rPr>
                      <m:t>≅1 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/>
                        <a:ea typeface="Cambria Math"/>
                        <a:sym typeface="Symbol"/>
                      </a:rPr>
                      <m:t>μm</m:t>
                    </m:r>
                    <m:r>
                      <a:rPr lang="it-IT" sz="1600" b="0" i="0" smtClean="0">
                        <a:latin typeface="Cambria Math"/>
                        <a:ea typeface="Cambria Math"/>
                        <a:sym typeface="Symbol"/>
                      </a:rPr>
                      <m:t>  ;  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/>
                        <a:ea typeface="Cambria Math"/>
                        <a:sym typeface="Symbol"/>
                      </a:rPr>
                      <m:t>m</m:t>
                    </m:r>
                    <m:r>
                      <a:rPr lang="it-IT" sz="1600" b="0" i="0" smtClean="0">
                        <a:latin typeface="Cambria Math"/>
                        <a:ea typeface="Cambria Math"/>
                        <a:sym typeface="Symbol"/>
                      </a:rPr>
                      <m:t>≅</m:t>
                    </m:r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it-IT" sz="1600" b="0" i="0" smtClean="0">
                            <a:latin typeface="Cambria Math"/>
                            <a:ea typeface="Cambria Math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it-IT" sz="1600" b="0" i="0" smtClean="0">
                            <a:latin typeface="Cambria Math"/>
                            <a:ea typeface="Cambria Math"/>
                            <a:sym typeface="Symbol"/>
                          </a:rPr>
                          <m:t>−15</m:t>
                        </m:r>
                      </m:sup>
                    </m:sSup>
                    <m:r>
                      <a:rPr lang="it-IT" sz="1600" b="0" i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it-IT" sz="1600" b="0" i="0" smtClean="0">
                        <a:latin typeface="Cambria Math"/>
                        <a:ea typeface="Cambria Math"/>
                        <a:sym typeface="Symbol"/>
                      </a:rPr>
                      <m:t>kg</m:t>
                    </m:r>
                    <m:r>
                      <a:rPr lang="it-IT" sz="1600" b="0" i="0" smtClean="0">
                        <a:latin typeface="Cambria Math"/>
                        <a:ea typeface="Cambria Math"/>
                        <a:sym typeface="Symbol"/>
                      </a:rPr>
                      <m:t>  ;  </m:t>
                    </m:r>
                    <m:r>
                      <a:rPr lang="it-IT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𝐯</m:t>
                    </m:r>
                    <m:r>
                      <a:rPr lang="it-IT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≅</m:t>
                    </m:r>
                    <m:r>
                      <a:rPr lang="it-IT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𝟏</m:t>
                    </m:r>
                    <m:r>
                      <a:rPr lang="it-IT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  </m:t>
                    </m:r>
                    <m:r>
                      <a:rPr lang="it-IT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𝐦𝐦</m:t>
                    </m:r>
                    <m:r>
                      <a:rPr lang="it-IT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/</m:t>
                    </m:r>
                    <m:r>
                      <a:rPr lang="it-IT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𝐬</m:t>
                    </m:r>
                  </m:oMath>
                </a14:m>
                <a:endParaRPr lang="it-IT" sz="1600" b="1" dirty="0" smtClean="0">
                  <a:sym typeface="Symbol"/>
                </a:endParaRPr>
              </a:p>
              <a:p>
                <a:endParaRPr lang="it-IT" sz="1600" dirty="0">
                  <a:sym typeface="Symbol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it-IT" sz="1600" dirty="0" smtClean="0">
                    <a:sym typeface="Symbol"/>
                  </a:rPr>
                  <a:t>Supponiamo di averlo fotografato con un microscopio,  con una precisione </a:t>
                </a:r>
                <a:endParaRPr lang="it-IT" sz="1600" i="1" dirty="0" smtClean="0">
                  <a:latin typeface="Cambria Math"/>
                  <a:ea typeface="Cambria Math"/>
                  <a:sym typeface="Symbol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t-IT" sz="1600" i="1" smtClean="0">
                        <a:latin typeface="Cambria Math"/>
                        <a:ea typeface="Cambria Math"/>
                        <a:sym typeface="Symbol"/>
                      </a:rPr>
                      <m:t>∆</m:t>
                    </m:r>
                    <m:r>
                      <a:rPr lang="it-IT" sz="1600" b="0" i="1" smtClean="0">
                        <a:latin typeface="Cambria Math"/>
                        <a:ea typeface="Cambria Math"/>
                        <a:sym typeface="Symbol"/>
                      </a:rPr>
                      <m:t>𝑥</m:t>
                    </m:r>
                    <m:r>
                      <a:rPr lang="it-IT" sz="1600" b="0" i="1" smtClean="0">
                        <a:latin typeface="Cambria Math"/>
                        <a:ea typeface="Cambria Math"/>
                        <a:sym typeface="Symbol"/>
                      </a:rPr>
                      <m:t>=0,1 </m:t>
                    </m:r>
                    <m:r>
                      <a:rPr lang="it-IT" sz="1600" b="0" i="1" smtClean="0">
                        <a:latin typeface="Cambria Math"/>
                        <a:ea typeface="Cambria Math"/>
                        <a:sym typeface="Symbol"/>
                      </a:rPr>
                      <m:t>𝜇</m:t>
                    </m:r>
                    <m:r>
                      <a:rPr lang="it-IT" sz="1600" b="0" i="1" smtClean="0">
                        <a:latin typeface="Cambria Math"/>
                        <a:ea typeface="Cambria Math"/>
                        <a:sym typeface="Symbol"/>
                      </a:rPr>
                      <m:t>𝑚</m:t>
                    </m:r>
                  </m:oMath>
                </a14:m>
                <a:r>
                  <a:rPr lang="it-IT" sz="1600" dirty="0" smtClean="0">
                    <a:sym typeface="Symbol"/>
                  </a:rPr>
                  <a:t>  . Quindi, per il </a:t>
                </a:r>
                <a:r>
                  <a:rPr lang="it-IT" sz="1600" dirty="0" err="1" smtClean="0">
                    <a:sym typeface="Symbol"/>
                  </a:rPr>
                  <a:t>P.d.I</a:t>
                </a:r>
                <a:r>
                  <a:rPr lang="it-IT" sz="1600" dirty="0" smtClean="0">
                    <a:sym typeface="Symbol"/>
                  </a:rPr>
                  <a:t>. , l’incertezza sulla velocità sarà almeno: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t-IT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it-IT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𝐯</m:t>
                    </m:r>
                    <m:r>
                      <a:rPr lang="it-IT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it-IT" sz="1600" i="0">
                        <a:latin typeface="Cambria Math"/>
                        <a:ea typeface="Cambria Math"/>
                      </a:rPr>
                      <m:t>≥ </m:t>
                    </m:r>
                    <m:f>
                      <m:fPr>
                        <m:ctrlPr>
                          <a:rPr lang="it-IT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b="0" i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it-IT" sz="1600" i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it-IT" sz="1600" i="0">
                            <a:latin typeface="Cambria Math"/>
                            <a:ea typeface="Cambria Math"/>
                          </a:rPr>
                          <m:t>x</m:t>
                        </m:r>
                      </m:den>
                    </m:f>
                    <m:f>
                      <m:fPr>
                        <m:ctrlPr>
                          <a:rPr lang="it-IT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600" i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it-IT" sz="1600" i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it-IT" sz="1600" i="0">
                            <a:latin typeface="Cambria Math"/>
                            <a:ea typeface="Cambria Math"/>
                          </a:rPr>
                          <m:t>πm</m:t>
                        </m:r>
                      </m:den>
                    </m:f>
                    <m:r>
                      <a:rPr lang="it-IT" sz="16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b="0" i="0" smtClean="0">
                            <a:latin typeface="Cambria Math"/>
                            <a:ea typeface="Cambria Math"/>
                          </a:rPr>
                          <m:t>1∙ </m:t>
                        </m:r>
                        <m:sSup>
                          <m:sSup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b="0" i="0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sz="1600" b="0" i="0" smtClean="0">
                                <a:latin typeface="Cambria Math"/>
                                <a:ea typeface="Cambria Math"/>
                              </a:rPr>
                              <m:t>−34</m:t>
                            </m:r>
                          </m:sup>
                        </m:sSup>
                      </m:num>
                      <m:den>
                        <m:r>
                          <a:rPr lang="it-IT" sz="1600" b="0" i="0" smtClean="0">
                            <a:latin typeface="Cambria Math"/>
                            <a:ea typeface="Cambria Math"/>
                          </a:rPr>
                          <m:t>0,1 ∙</m:t>
                        </m:r>
                        <m:sSup>
                          <m:sSup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b="0" i="0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sz="1600" b="0" i="0" smtClean="0">
                                <a:latin typeface="Cambria Math"/>
                                <a:ea typeface="Cambria Math"/>
                              </a:rPr>
                              <m:t>−6</m:t>
                            </m:r>
                          </m:sup>
                        </m:sSup>
                        <m:r>
                          <a:rPr lang="it-IT" sz="1600" b="0" i="0" smtClean="0">
                            <a:latin typeface="Cambria Math"/>
                            <a:ea typeface="Cambria Math"/>
                          </a:rPr>
                          <m:t> ∙ </m:t>
                        </m:r>
                        <m:sSup>
                          <m:sSup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b="0" i="0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sz="1600" b="0" i="0" smtClean="0">
                                <a:latin typeface="Cambria Math"/>
                                <a:ea typeface="Cambria Math"/>
                              </a:rPr>
                              <m:t>−15</m:t>
                            </m:r>
                          </m:sup>
                        </m:sSup>
                      </m:den>
                    </m:f>
                    <m:r>
                      <a:rPr lang="it-IT" sz="1600" b="0" i="0" smtClean="0">
                        <a:latin typeface="Cambria Math"/>
                        <a:ea typeface="Cambria Math"/>
                      </a:rPr>
                      <m:t>=1∙</m:t>
                    </m:r>
                    <m:sSup>
                      <m:sSup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sz="1600" b="0" i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sz="1600" b="0" i="0" smtClean="0">
                            <a:latin typeface="Cambria Math"/>
                            <a:ea typeface="Cambria Math"/>
                          </a:rPr>
                          <m:t>−1</m:t>
                        </m:r>
                        <m:r>
                          <a:rPr lang="it-IT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it-IT" sz="1600" b="0" i="0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600" b="0" i="0" smtClean="0">
                            <a:latin typeface="Cambria Math"/>
                            <a:ea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1600" b="0" i="0" smtClean="0">
                            <a:latin typeface="Cambria Math"/>
                            <a:ea typeface="Cambria Math"/>
                          </a:rPr>
                          <m:t>s</m:t>
                        </m:r>
                        <m:r>
                          <a:rPr lang="it-IT" sz="1600" b="0" i="0" smtClean="0">
                            <a:latin typeface="Cambria Math"/>
                            <a:ea typeface="Cambria Math"/>
                          </a:rPr>
                          <m:t>=</m:t>
                        </m:r>
                      </m:den>
                    </m:f>
                  </m:oMath>
                </a14:m>
                <a:r>
                  <a:rPr lang="it-IT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it-IT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it-IT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it-IT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sz="16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it-IT" sz="16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it-IT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𝟗</m:t>
                        </m:r>
                      </m:sup>
                    </m:sSup>
                    <m:r>
                      <a:rPr lang="it-IT" sz="1600" b="1" i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type m:val="lin"/>
                        <m:ctrlPr>
                          <a:rPr lang="it-IT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𝐦</m:t>
                        </m:r>
                        <m:r>
                          <a:rPr lang="it-IT" sz="16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𝐦</m:t>
                        </m:r>
                      </m:num>
                      <m:den>
                        <m:r>
                          <a:rPr lang="it-IT" sz="16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𝐬</m:t>
                        </m:r>
                      </m:den>
                    </m:f>
                  </m:oMath>
                </a14:m>
                <a:endParaRPr lang="it-IT" sz="1600" b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1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4" y="1628931"/>
                <a:ext cx="8345319" cy="1930400"/>
              </a:xfrm>
              <a:prstGeom prst="rect">
                <a:avLst/>
              </a:prstGeom>
              <a:blipFill rotWithShape="0">
                <a:blip r:embed="rId5"/>
                <a:stretch>
                  <a:fillRect l="-365" t="-631" b="-217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9"/>
          <p:cNvSpPr/>
          <p:nvPr/>
        </p:nvSpPr>
        <p:spPr>
          <a:xfrm>
            <a:off x="43105" y="3668251"/>
            <a:ext cx="6846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ea typeface="Cambria Math"/>
                <a:sym typeface="Symbol"/>
              </a:rPr>
              <a:t>Quindi l’incertezza esiste, ma è talmente piccola che non me ne posso accorgere, in ogni caso non avrò mai la possibilità di misurarla.</a:t>
            </a:r>
          </a:p>
          <a:p>
            <a:r>
              <a:rPr lang="it-IT" sz="1600" dirty="0" smtClean="0">
                <a:ea typeface="Cambria Math"/>
                <a:sym typeface="Symbol"/>
              </a:rPr>
              <a:t>Dal punto di vista pratico il granello di polvere ha una posizione ed una velocità perfettamente definite.</a:t>
            </a:r>
            <a:endParaRPr lang="it-IT" sz="1600" dirty="0">
              <a:sym typeface="Symbol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504" y="1331223"/>
            <a:ext cx="2115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ea typeface="Cambria Math"/>
              </a:rPr>
              <a:t>Un esempio «classico</a:t>
            </a:r>
            <a:r>
              <a:rPr lang="it-IT" sz="1600" b="1" dirty="0" smtClean="0">
                <a:ea typeface="Cambria Math"/>
              </a:rPr>
              <a:t>»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5866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15617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La MQ: cosa cambia rispetto alla Meccanica Classica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22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90194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73" y="1"/>
            <a:ext cx="1996312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87136" y="894167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- Un sistema è descritto </a:t>
            </a:r>
            <a:r>
              <a:rPr lang="it-IT" sz="1600" b="1" dirty="0" smtClean="0"/>
              <a:t>completamente</a:t>
            </a:r>
            <a:r>
              <a:rPr lang="it-IT" sz="1600" dirty="0" smtClean="0"/>
              <a:t> da una funzione d’onda </a:t>
            </a:r>
            <a:r>
              <a:rPr lang="it-IT" sz="1600" b="1" dirty="0" smtClean="0">
                <a:sym typeface="Symbol"/>
              </a:rPr>
              <a:t></a:t>
            </a:r>
            <a:r>
              <a:rPr lang="it-IT" sz="1600" b="1" dirty="0" smtClean="0"/>
              <a:t>(</a:t>
            </a:r>
            <a:r>
              <a:rPr lang="it-IT" sz="1600" b="1" dirty="0" err="1" smtClean="0"/>
              <a:t>r,t</a:t>
            </a:r>
            <a:r>
              <a:rPr lang="it-IT" sz="1600" b="1" dirty="0" smtClean="0"/>
              <a:t>)</a:t>
            </a:r>
            <a:r>
              <a:rPr lang="it-IT" sz="1600" dirty="0" smtClean="0"/>
              <a:t>, che </a:t>
            </a:r>
            <a:r>
              <a:rPr lang="it-IT" sz="1600" b="1" dirty="0" smtClean="0"/>
              <a:t>non è direttamente misurabile</a:t>
            </a:r>
            <a:r>
              <a:rPr lang="it-IT" sz="1600" dirty="0" smtClean="0"/>
              <a:t>. La </a:t>
            </a:r>
            <a:r>
              <a:rPr lang="it-IT" sz="1600" b="1" dirty="0">
                <a:sym typeface="Symbol"/>
              </a:rPr>
              <a:t></a:t>
            </a:r>
            <a:r>
              <a:rPr lang="it-IT" sz="1600" b="1" dirty="0"/>
              <a:t>(</a:t>
            </a:r>
            <a:r>
              <a:rPr lang="it-IT" sz="1600" b="1" dirty="0" err="1"/>
              <a:t>r,t</a:t>
            </a:r>
            <a:r>
              <a:rPr lang="it-IT" sz="1600" b="1" dirty="0" smtClean="0"/>
              <a:t>)</a:t>
            </a:r>
            <a:r>
              <a:rPr lang="it-IT" sz="1600" dirty="0" smtClean="0"/>
              <a:t>  è legata alla probabilità di ottenere un certo risultato in una misura.</a:t>
            </a:r>
            <a:endParaRPr lang="it-IT" sz="1600" dirty="0"/>
          </a:p>
        </p:txBody>
      </p:sp>
      <p:sp>
        <p:nvSpPr>
          <p:cNvPr id="12" name="Rectangle 9"/>
          <p:cNvSpPr/>
          <p:nvPr/>
        </p:nvSpPr>
        <p:spPr>
          <a:xfrm>
            <a:off x="107504" y="483518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Meccanica Classica                                        </a:t>
            </a:r>
            <a:r>
              <a:rPr lang="it-IT" sz="1600" b="1" dirty="0" smtClean="0">
                <a:solidFill>
                  <a:srgbClr val="6600FF"/>
                </a:solidFill>
              </a:rPr>
              <a:t>Meccanica Quantistica</a:t>
            </a:r>
            <a:endParaRPr lang="it-IT" sz="1600" b="1" dirty="0">
              <a:solidFill>
                <a:srgbClr val="6600FF"/>
              </a:solidFill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123002" y="877846"/>
            <a:ext cx="3447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- Un sistema è descritto da:  massa, dimensioni, carica elettrica, colore, posizione, velocità…. Tutte queste grandezze sono misurabili.</a:t>
            </a:r>
            <a:endParaRPr lang="it-IT" sz="1600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3491880" y="500226"/>
            <a:ext cx="0" cy="44477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142746" y="2341220"/>
            <a:ext cx="6946316" cy="1094626"/>
            <a:chOff x="142746" y="2386411"/>
            <a:chExt cx="6946316" cy="1094626"/>
          </a:xfrm>
        </p:grpSpPr>
        <p:sp>
          <p:nvSpPr>
            <p:cNvPr id="14" name="Rectangle 9"/>
            <p:cNvSpPr/>
            <p:nvPr/>
          </p:nvSpPr>
          <p:spPr>
            <a:xfrm>
              <a:off x="142746" y="2403819"/>
              <a:ext cx="33754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dirty="0" smtClean="0"/>
                <a:t>- L’evoluzione del sistema è data dalle leggi di Newton, </a:t>
              </a:r>
              <a:r>
                <a:rPr lang="it-IT" sz="1600" b="1" dirty="0" smtClean="0"/>
                <a:t>F=ma</a:t>
              </a:r>
              <a:r>
                <a:rPr lang="it-IT" sz="1600" dirty="0" smtClean="0"/>
                <a:t>...</a:t>
              </a:r>
              <a:r>
                <a:rPr lang="it-IT" sz="1600" b="1" dirty="0" smtClean="0"/>
                <a:t> </a:t>
              </a:r>
              <a:r>
                <a:rPr lang="it-IT" sz="1600" dirty="0" smtClean="0"/>
                <a:t>La previsione in teoria è deterministica, ma in casi particolari può essere caotica.</a:t>
              </a:r>
              <a:endParaRPr lang="it-IT" sz="1600" b="1" dirty="0"/>
            </a:p>
          </p:txBody>
        </p:sp>
        <p:sp>
          <p:nvSpPr>
            <p:cNvPr id="15" name="Rectangle 9"/>
            <p:cNvSpPr/>
            <p:nvPr/>
          </p:nvSpPr>
          <p:spPr>
            <a:xfrm>
              <a:off x="3601120" y="2386411"/>
              <a:ext cx="348794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dirty="0" smtClean="0"/>
                <a:t>- L’evoluzione del sistema è data dalla equazione di  Schrödinger. L’evoluzione della funzione d’onda è completamente deterministica.</a:t>
              </a:r>
              <a:endParaRPr lang="it-IT" sz="1600" dirty="0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132853" y="3507854"/>
            <a:ext cx="6934373" cy="1077218"/>
            <a:chOff x="132853" y="3616228"/>
            <a:chExt cx="6934373" cy="1077218"/>
          </a:xfrm>
        </p:grpSpPr>
        <p:sp>
          <p:nvSpPr>
            <p:cNvPr id="16" name="Rectangle 9"/>
            <p:cNvSpPr/>
            <p:nvPr/>
          </p:nvSpPr>
          <p:spPr>
            <a:xfrm>
              <a:off x="132853" y="3631825"/>
              <a:ext cx="33754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dirty="0" smtClean="0"/>
                <a:t>- Le caratteristiche di un sistema possono essere misurate e conosciute  con precisione arbitraria (quasi).</a:t>
              </a:r>
              <a:endParaRPr lang="it-IT" sz="1600" b="1" dirty="0"/>
            </a:p>
          </p:txBody>
        </p:sp>
        <p:sp>
          <p:nvSpPr>
            <p:cNvPr id="17" name="Rectangle 9"/>
            <p:cNvSpPr/>
            <p:nvPr/>
          </p:nvSpPr>
          <p:spPr>
            <a:xfrm>
              <a:off x="3645095" y="3616228"/>
              <a:ext cx="342213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 dirty="0" smtClean="0"/>
                <a:t>- Un sistema non possiede alcune proprietà fin quando non vengono misurate. In ogni caso la precisione è limitata per questioni di principio.</a:t>
              </a:r>
              <a:endParaRPr lang="it-IT" sz="1600" b="1" dirty="0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1115616" y="459027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h=0                                                             h</a:t>
            </a:r>
            <a:r>
              <a:rPr lang="it-IT" b="1" dirty="0" smtClean="0">
                <a:solidFill>
                  <a:srgbClr val="FF0000"/>
                </a:solidFill>
                <a:sym typeface="Symbol"/>
              </a:rPr>
              <a:t>0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9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15617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Un esperimento «strano», tipicamente quantistico.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23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73" y="1"/>
            <a:ext cx="1996312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3001" y="583486"/>
            <a:ext cx="7037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Il sistema su cui facciamo l’esperimento:</a:t>
            </a:r>
          </a:p>
          <a:p>
            <a:r>
              <a:rPr lang="it-IT" sz="1600" dirty="0" smtClean="0"/>
              <a:t>Una </a:t>
            </a:r>
            <a:r>
              <a:rPr lang="it-IT" sz="1600" b="1" dirty="0" smtClean="0">
                <a:solidFill>
                  <a:srgbClr val="FF0000"/>
                </a:solidFill>
              </a:rPr>
              <a:t>sorgente</a:t>
            </a:r>
            <a:r>
              <a:rPr lang="it-IT" sz="1600" dirty="0" smtClean="0"/>
              <a:t> // Uno schermo con due </a:t>
            </a:r>
            <a:r>
              <a:rPr lang="it-IT" sz="1600" b="1" dirty="0" smtClean="0">
                <a:solidFill>
                  <a:srgbClr val="008000"/>
                </a:solidFill>
              </a:rPr>
              <a:t>fenditure</a:t>
            </a:r>
            <a:r>
              <a:rPr lang="it-IT" sz="1600" dirty="0" smtClean="0"/>
              <a:t> // uno </a:t>
            </a:r>
            <a:r>
              <a:rPr lang="it-IT" sz="1600" b="1" dirty="0" smtClean="0">
                <a:solidFill>
                  <a:srgbClr val="3346F7"/>
                </a:solidFill>
              </a:rPr>
              <a:t>schermo</a:t>
            </a:r>
            <a:r>
              <a:rPr lang="it-IT" sz="1600" dirty="0" smtClean="0"/>
              <a:t> di raccolta </a:t>
            </a:r>
            <a:endParaRPr lang="it-IT" sz="1600" dirty="0"/>
          </a:p>
        </p:txBody>
      </p:sp>
      <p:sp>
        <p:nvSpPr>
          <p:cNvPr id="4" name="Rettangolo 3"/>
          <p:cNvSpPr/>
          <p:nvPr/>
        </p:nvSpPr>
        <p:spPr>
          <a:xfrm>
            <a:off x="3081020" y="1535860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148064" y="1565801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51520" y="3435846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6" name="Gruppo 25"/>
          <p:cNvGrpSpPr/>
          <p:nvPr/>
        </p:nvGrpSpPr>
        <p:grpSpPr>
          <a:xfrm>
            <a:off x="397801" y="1131591"/>
            <a:ext cx="6078824" cy="3168351"/>
            <a:chOff x="397801" y="1131591"/>
            <a:chExt cx="6078824" cy="3168351"/>
          </a:xfrm>
        </p:grpSpPr>
        <p:grpSp>
          <p:nvGrpSpPr>
            <p:cNvPr id="22" name="Gruppo 21"/>
            <p:cNvGrpSpPr/>
            <p:nvPr/>
          </p:nvGrpSpPr>
          <p:grpSpPr>
            <a:xfrm>
              <a:off x="397801" y="1412218"/>
              <a:ext cx="6078824" cy="2887724"/>
              <a:chOff x="397801" y="1412218"/>
              <a:chExt cx="6078824" cy="2887724"/>
            </a:xfrm>
          </p:grpSpPr>
          <p:grpSp>
            <p:nvGrpSpPr>
              <p:cNvPr id="15" name="Gruppo 14"/>
              <p:cNvGrpSpPr/>
              <p:nvPr/>
            </p:nvGrpSpPr>
            <p:grpSpPr>
              <a:xfrm>
                <a:off x="755576" y="1412218"/>
                <a:ext cx="5721049" cy="2887724"/>
                <a:chOff x="755576" y="1412218"/>
                <a:chExt cx="5721049" cy="2887724"/>
              </a:xfrm>
            </p:grpSpPr>
            <p:pic>
              <p:nvPicPr>
                <p:cNvPr id="3" name="Immagine 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481" y="1412218"/>
                  <a:ext cx="5508144" cy="2579630"/>
                </a:xfrm>
                <a:prstGeom prst="rect">
                  <a:avLst/>
                </a:prstGeom>
              </p:spPr>
            </p:pic>
            <p:sp>
              <p:nvSpPr>
                <p:cNvPr id="5" name="CasellaDiTesto 4"/>
                <p:cNvSpPr txBox="1"/>
                <p:nvPr/>
              </p:nvSpPr>
              <p:spPr>
                <a:xfrm>
                  <a:off x="755576" y="2859782"/>
                  <a:ext cx="158417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b="1" dirty="0" smtClean="0"/>
                    <a:t>oppure ONDE …o altro</a:t>
                  </a:r>
                  <a:endParaRPr lang="it-IT" b="1" dirty="0"/>
                </a:p>
              </p:txBody>
            </p:sp>
            <p:sp>
              <p:nvSpPr>
                <p:cNvPr id="12" name="CasellaDiTesto 11"/>
                <p:cNvSpPr txBox="1"/>
                <p:nvPr/>
              </p:nvSpPr>
              <p:spPr>
                <a:xfrm>
                  <a:off x="2174984" y="3579862"/>
                  <a:ext cx="165618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b="1" dirty="0" smtClean="0"/>
                    <a:t>Schermo con due fenditure</a:t>
                  </a:r>
                  <a:endParaRPr lang="it-IT" b="1" dirty="0"/>
                </a:p>
              </p:txBody>
            </p:sp>
            <p:sp>
              <p:nvSpPr>
                <p:cNvPr id="14" name="CasellaDiTesto 13"/>
                <p:cNvSpPr txBox="1"/>
                <p:nvPr/>
              </p:nvSpPr>
              <p:spPr>
                <a:xfrm>
                  <a:off x="4644008" y="3653611"/>
                  <a:ext cx="165618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b="1" dirty="0" smtClean="0"/>
                    <a:t>Schermo di raccolta</a:t>
                  </a:r>
                  <a:endParaRPr lang="it-IT" b="1" dirty="0"/>
                </a:p>
              </p:txBody>
            </p:sp>
          </p:grpSp>
          <p:grpSp>
            <p:nvGrpSpPr>
              <p:cNvPr id="18" name="Gruppo 17"/>
              <p:cNvGrpSpPr/>
              <p:nvPr/>
            </p:nvGrpSpPr>
            <p:grpSpPr>
              <a:xfrm>
                <a:off x="397801" y="2458169"/>
                <a:ext cx="570680" cy="202291"/>
                <a:chOff x="397801" y="2473667"/>
                <a:chExt cx="570680" cy="202291"/>
              </a:xfrm>
            </p:grpSpPr>
            <p:sp>
              <p:nvSpPr>
                <p:cNvPr id="16" name="Ovale 15"/>
                <p:cNvSpPr/>
                <p:nvPr/>
              </p:nvSpPr>
              <p:spPr>
                <a:xfrm>
                  <a:off x="397801" y="2473667"/>
                  <a:ext cx="216024" cy="202291"/>
                </a:xfrm>
                <a:prstGeom prst="ellipse">
                  <a:avLst/>
                </a:prstGeom>
                <a:solidFill>
                  <a:srgbClr val="FF0000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" name="Rettangolo 16"/>
                <p:cNvSpPr/>
                <p:nvPr/>
              </p:nvSpPr>
              <p:spPr>
                <a:xfrm>
                  <a:off x="608441" y="2524240"/>
                  <a:ext cx="360040" cy="101146"/>
                </a:xfrm>
                <a:prstGeom prst="rect">
                  <a:avLst/>
                </a:prstGeom>
                <a:solidFill>
                  <a:srgbClr val="FF0000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20" name="Connettore 2 19"/>
              <p:cNvCxnSpPr/>
              <p:nvPr/>
            </p:nvCxnSpPr>
            <p:spPr>
              <a:xfrm flipV="1">
                <a:off x="1067382" y="2546852"/>
                <a:ext cx="944282" cy="462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Figura a mano libera 22"/>
            <p:cNvSpPr/>
            <p:nvPr/>
          </p:nvSpPr>
          <p:spPr>
            <a:xfrm>
              <a:off x="461815" y="1187865"/>
              <a:ext cx="435493" cy="1153683"/>
            </a:xfrm>
            <a:custGeom>
              <a:avLst/>
              <a:gdLst>
                <a:gd name="connsiteX0" fmla="*/ 435493 w 435493"/>
                <a:gd name="connsiteY0" fmla="*/ 0 h 1153683"/>
                <a:gd name="connsiteX1" fmla="*/ 16749 w 435493"/>
                <a:gd name="connsiteY1" fmla="*/ 299103 h 1153683"/>
                <a:gd name="connsiteX2" fmla="*/ 76570 w 435493"/>
                <a:gd name="connsiteY2" fmla="*/ 1153683 h 1153683"/>
                <a:gd name="connsiteX3" fmla="*/ 76570 w 435493"/>
                <a:gd name="connsiteY3" fmla="*/ 1153683 h 115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3" h="1153683">
                  <a:moveTo>
                    <a:pt x="435493" y="0"/>
                  </a:moveTo>
                  <a:cubicBezTo>
                    <a:pt x="256031" y="53411"/>
                    <a:pt x="76569" y="106823"/>
                    <a:pt x="16749" y="299103"/>
                  </a:cubicBezTo>
                  <a:cubicBezTo>
                    <a:pt x="-43071" y="491383"/>
                    <a:pt x="76570" y="1153683"/>
                    <a:pt x="76570" y="1153683"/>
                  </a:cubicBezTo>
                  <a:lnTo>
                    <a:pt x="76570" y="115368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Figura a mano libera 23"/>
            <p:cNvSpPr/>
            <p:nvPr/>
          </p:nvSpPr>
          <p:spPr>
            <a:xfrm rot="1657103" flipH="1">
              <a:off x="3375631" y="1131644"/>
              <a:ext cx="350845" cy="976463"/>
            </a:xfrm>
            <a:custGeom>
              <a:avLst/>
              <a:gdLst>
                <a:gd name="connsiteX0" fmla="*/ 435493 w 435493"/>
                <a:gd name="connsiteY0" fmla="*/ 0 h 1153683"/>
                <a:gd name="connsiteX1" fmla="*/ 16749 w 435493"/>
                <a:gd name="connsiteY1" fmla="*/ 299103 h 1153683"/>
                <a:gd name="connsiteX2" fmla="*/ 76570 w 435493"/>
                <a:gd name="connsiteY2" fmla="*/ 1153683 h 1153683"/>
                <a:gd name="connsiteX3" fmla="*/ 76570 w 435493"/>
                <a:gd name="connsiteY3" fmla="*/ 1153683 h 115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3" h="1153683">
                  <a:moveTo>
                    <a:pt x="435493" y="0"/>
                  </a:moveTo>
                  <a:cubicBezTo>
                    <a:pt x="256031" y="53411"/>
                    <a:pt x="76569" y="106823"/>
                    <a:pt x="16749" y="299103"/>
                  </a:cubicBezTo>
                  <a:cubicBezTo>
                    <a:pt x="-43071" y="491383"/>
                    <a:pt x="76570" y="1153683"/>
                    <a:pt x="76570" y="1153683"/>
                  </a:cubicBezTo>
                  <a:lnTo>
                    <a:pt x="76570" y="1153683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8000"/>
                </a:solidFill>
              </a:endParaRPr>
            </a:p>
          </p:txBody>
        </p:sp>
        <p:sp>
          <p:nvSpPr>
            <p:cNvPr id="25" name="Figura a mano libera 24"/>
            <p:cNvSpPr/>
            <p:nvPr/>
          </p:nvSpPr>
          <p:spPr>
            <a:xfrm flipH="1">
              <a:off x="4976066" y="1131591"/>
              <a:ext cx="45719" cy="674735"/>
            </a:xfrm>
            <a:custGeom>
              <a:avLst/>
              <a:gdLst>
                <a:gd name="connsiteX0" fmla="*/ 435493 w 435493"/>
                <a:gd name="connsiteY0" fmla="*/ 0 h 1153683"/>
                <a:gd name="connsiteX1" fmla="*/ 16749 w 435493"/>
                <a:gd name="connsiteY1" fmla="*/ 299103 h 1153683"/>
                <a:gd name="connsiteX2" fmla="*/ 76570 w 435493"/>
                <a:gd name="connsiteY2" fmla="*/ 1153683 h 1153683"/>
                <a:gd name="connsiteX3" fmla="*/ 76570 w 435493"/>
                <a:gd name="connsiteY3" fmla="*/ 1153683 h 115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93" h="1153683">
                  <a:moveTo>
                    <a:pt x="435493" y="0"/>
                  </a:moveTo>
                  <a:cubicBezTo>
                    <a:pt x="256031" y="53411"/>
                    <a:pt x="76569" y="106823"/>
                    <a:pt x="16749" y="299103"/>
                  </a:cubicBezTo>
                  <a:cubicBezTo>
                    <a:pt x="-43071" y="491383"/>
                    <a:pt x="76570" y="1153683"/>
                    <a:pt x="76570" y="1153683"/>
                  </a:cubicBezTo>
                  <a:lnTo>
                    <a:pt x="76570" y="1153683"/>
                  </a:lnTo>
                </a:path>
              </a:pathLst>
            </a:custGeom>
            <a:noFill/>
            <a:ln w="28575">
              <a:solidFill>
                <a:srgbClr val="3346F7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251520" y="4443958"/>
            <a:ext cx="6225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Si può vedere anche in rete: PHET…tanti altri siti.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8367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732240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1. Sparo proiettili indistruttibili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24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-36512" y="4890194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43" y="1"/>
            <a:ext cx="1742242" cy="9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vale 74"/>
          <p:cNvSpPr/>
          <p:nvPr/>
        </p:nvSpPr>
        <p:spPr>
          <a:xfrm>
            <a:off x="2771800" y="2417069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/>
          <p:cNvSpPr txBox="1"/>
          <p:nvPr/>
        </p:nvSpPr>
        <p:spPr>
          <a:xfrm>
            <a:off x="5940152" y="2931790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dirty="0" smtClean="0"/>
              <a:t>Le Probabilità si sommano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P(1,2)=P1+P2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I proiettili o passano da una parte, o passano dall’altra</a:t>
            </a:r>
            <a:endParaRPr lang="it-IT" sz="1600" dirty="0"/>
          </a:p>
        </p:txBody>
      </p:sp>
      <p:sp>
        <p:nvSpPr>
          <p:cNvPr id="76" name="Ovale 75"/>
          <p:cNvSpPr/>
          <p:nvPr/>
        </p:nvSpPr>
        <p:spPr>
          <a:xfrm>
            <a:off x="3275856" y="1968143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ctangle 9"/>
          <p:cNvSpPr/>
          <p:nvPr/>
        </p:nvSpPr>
        <p:spPr>
          <a:xfrm>
            <a:off x="1567579" y="3468659"/>
            <a:ext cx="947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/>
              <a:t>Due fenditure</a:t>
            </a:r>
            <a:endParaRPr lang="it-IT" sz="1400" dirty="0"/>
          </a:p>
        </p:txBody>
      </p:sp>
      <p:sp>
        <p:nvSpPr>
          <p:cNvPr id="54" name="Rectangle 9"/>
          <p:cNvSpPr/>
          <p:nvPr/>
        </p:nvSpPr>
        <p:spPr>
          <a:xfrm>
            <a:off x="2403824" y="3825524"/>
            <a:ext cx="1240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/>
              <a:t>Schermo</a:t>
            </a:r>
          </a:p>
          <a:p>
            <a:pPr algn="ctr"/>
            <a:r>
              <a:rPr lang="it-IT" sz="1400" dirty="0" smtClean="0"/>
              <a:t> di raccolta</a:t>
            </a:r>
            <a:endParaRPr lang="it-IT" sz="1400" dirty="0"/>
          </a:p>
        </p:txBody>
      </p:sp>
      <p:sp>
        <p:nvSpPr>
          <p:cNvPr id="57" name="Rectangle 9"/>
          <p:cNvSpPr/>
          <p:nvPr/>
        </p:nvSpPr>
        <p:spPr>
          <a:xfrm>
            <a:off x="3779912" y="3921318"/>
            <a:ext cx="2094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Grafico della Probabilità di arrivo dei proiettili nei vari punti dello schermo.</a:t>
            </a:r>
            <a:endParaRPr lang="it-IT" sz="1400" dirty="0"/>
          </a:p>
        </p:txBody>
      </p:sp>
      <p:sp>
        <p:nvSpPr>
          <p:cNvPr id="13" name="Rectangle 9"/>
          <p:cNvSpPr/>
          <p:nvPr/>
        </p:nvSpPr>
        <p:spPr>
          <a:xfrm>
            <a:off x="46003" y="2875181"/>
            <a:ext cx="1521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Sorgente</a:t>
            </a:r>
          </a:p>
          <a:p>
            <a:r>
              <a:rPr lang="it-IT" sz="1400" dirty="0" smtClean="0"/>
              <a:t>(molto ballerina)</a:t>
            </a:r>
            <a:endParaRPr lang="it-IT" sz="1400" dirty="0"/>
          </a:p>
        </p:txBody>
      </p:sp>
      <p:sp>
        <p:nvSpPr>
          <p:cNvPr id="25" name="Rettangolo con singolo angolo arrotondato 24"/>
          <p:cNvSpPr/>
          <p:nvPr/>
        </p:nvSpPr>
        <p:spPr>
          <a:xfrm>
            <a:off x="3419872" y="1113007"/>
            <a:ext cx="144016" cy="2808311"/>
          </a:xfrm>
          <a:prstGeom prst="round1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1139" name="Picture 3" descr="C:\Users\cc\AppData\Local\Microsoft\Windows\Temporary Internet Files\Content.IE5\RUM7AXTG\MC900230682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2372047"/>
            <a:ext cx="858051" cy="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uppo 37"/>
          <p:cNvGrpSpPr/>
          <p:nvPr/>
        </p:nvGrpSpPr>
        <p:grpSpPr>
          <a:xfrm>
            <a:off x="2047274" y="1185015"/>
            <a:ext cx="356550" cy="2520280"/>
            <a:chOff x="2047274" y="915566"/>
            <a:chExt cx="356550" cy="2520280"/>
          </a:xfrm>
        </p:grpSpPr>
        <p:grpSp>
          <p:nvGrpSpPr>
            <p:cNvPr id="26" name="Gruppo 25"/>
            <p:cNvGrpSpPr/>
            <p:nvPr/>
          </p:nvGrpSpPr>
          <p:grpSpPr>
            <a:xfrm>
              <a:off x="2347127" y="915566"/>
              <a:ext cx="56697" cy="2520280"/>
              <a:chOff x="2347127" y="915566"/>
              <a:chExt cx="56697" cy="2520280"/>
            </a:xfrm>
          </p:grpSpPr>
          <p:sp>
            <p:nvSpPr>
              <p:cNvPr id="20" name="Rettangolo con singolo angolo arrotondato 19"/>
              <p:cNvSpPr/>
              <p:nvPr/>
            </p:nvSpPr>
            <p:spPr>
              <a:xfrm>
                <a:off x="2347358" y="915566"/>
                <a:ext cx="54000" cy="936104"/>
              </a:xfrm>
              <a:prstGeom prst="round1Rect">
                <a:avLst/>
              </a:prstGeom>
              <a:pattFill prst="pct10">
                <a:fgClr>
                  <a:schemeClr val="accent1"/>
                </a:fgClr>
                <a:bgClr>
                  <a:schemeClr val="bg1"/>
                </a:bgClr>
              </a:patt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ttangolo con singolo angolo arrotondato 22"/>
              <p:cNvSpPr/>
              <p:nvPr/>
            </p:nvSpPr>
            <p:spPr>
              <a:xfrm>
                <a:off x="2349824" y="1952716"/>
                <a:ext cx="54000" cy="446518"/>
              </a:xfrm>
              <a:prstGeom prst="round1Rect">
                <a:avLst/>
              </a:prstGeom>
              <a:pattFill prst="pct10">
                <a:fgClr>
                  <a:schemeClr val="accent1"/>
                </a:fgClr>
                <a:bgClr>
                  <a:schemeClr val="bg1"/>
                </a:bgClr>
              </a:patt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Rettangolo con singolo angolo arrotondato 23"/>
              <p:cNvSpPr/>
              <p:nvPr/>
            </p:nvSpPr>
            <p:spPr>
              <a:xfrm>
                <a:off x="2347127" y="2499742"/>
                <a:ext cx="54000" cy="936104"/>
              </a:xfrm>
              <a:prstGeom prst="round1Rect">
                <a:avLst/>
              </a:prstGeom>
              <a:pattFill prst="pct10">
                <a:fgClr>
                  <a:schemeClr val="accent1"/>
                </a:fgClr>
                <a:bgClr>
                  <a:schemeClr val="bg1"/>
                </a:bgClr>
              </a:patt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8" name="CasellaDiTesto 27"/>
            <p:cNvSpPr txBox="1"/>
            <p:nvPr/>
          </p:nvSpPr>
          <p:spPr>
            <a:xfrm>
              <a:off x="2071808" y="1447143"/>
              <a:ext cx="329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1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2047274" y="2494794"/>
              <a:ext cx="329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939020" y="2028742"/>
            <a:ext cx="903477" cy="1000328"/>
            <a:chOff x="1160289" y="1751132"/>
            <a:chExt cx="903477" cy="1000328"/>
          </a:xfrm>
        </p:grpSpPr>
        <p:sp>
          <p:nvSpPr>
            <p:cNvPr id="35" name="Ovale 34"/>
            <p:cNvSpPr/>
            <p:nvPr/>
          </p:nvSpPr>
          <p:spPr>
            <a:xfrm>
              <a:off x="1716848" y="203059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1788848" y="183087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/>
            <p:cNvSpPr/>
            <p:nvPr/>
          </p:nvSpPr>
          <p:spPr>
            <a:xfrm>
              <a:off x="1475656" y="232799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1945329" y="225953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1752848" y="217597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/>
            <p:cNvSpPr/>
            <p:nvPr/>
          </p:nvSpPr>
          <p:spPr>
            <a:xfrm>
              <a:off x="1991766" y="175113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/>
            <p:cNvSpPr/>
            <p:nvPr/>
          </p:nvSpPr>
          <p:spPr>
            <a:xfrm>
              <a:off x="1866624" y="2679460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/>
            <p:cNvSpPr/>
            <p:nvPr/>
          </p:nvSpPr>
          <p:spPr>
            <a:xfrm>
              <a:off x="1716848" y="2458794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/>
            <p:cNvSpPr/>
            <p:nvPr/>
          </p:nvSpPr>
          <p:spPr>
            <a:xfrm>
              <a:off x="1513857" y="1911501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e 47"/>
            <p:cNvSpPr/>
            <p:nvPr/>
          </p:nvSpPr>
          <p:spPr>
            <a:xfrm>
              <a:off x="1160289" y="217597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e 48"/>
            <p:cNvSpPr/>
            <p:nvPr/>
          </p:nvSpPr>
          <p:spPr>
            <a:xfrm>
              <a:off x="1331648" y="199459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49"/>
            <p:cNvSpPr/>
            <p:nvPr/>
          </p:nvSpPr>
          <p:spPr>
            <a:xfrm>
              <a:off x="1403656" y="2172692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/>
            <p:cNvSpPr/>
            <p:nvPr/>
          </p:nvSpPr>
          <p:spPr>
            <a:xfrm>
              <a:off x="1636448" y="2299398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e 51"/>
            <p:cNvSpPr/>
            <p:nvPr/>
          </p:nvSpPr>
          <p:spPr>
            <a:xfrm>
              <a:off x="1969959" y="2471605"/>
              <a:ext cx="72000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60" name="Connettore 1 59"/>
          <p:cNvCxnSpPr/>
          <p:nvPr/>
        </p:nvCxnSpPr>
        <p:spPr>
          <a:xfrm>
            <a:off x="885217" y="2497083"/>
            <a:ext cx="2534655" cy="34411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/>
          <p:nvPr/>
        </p:nvCxnSpPr>
        <p:spPr>
          <a:xfrm flipV="1">
            <a:off x="893547" y="2013177"/>
            <a:ext cx="2526325" cy="428964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3923928" y="1185015"/>
            <a:ext cx="1772945" cy="2736303"/>
            <a:chOff x="4209105" y="915566"/>
            <a:chExt cx="1772945" cy="2736303"/>
          </a:xfrm>
        </p:grpSpPr>
        <p:grpSp>
          <p:nvGrpSpPr>
            <p:cNvPr id="58" name="Gruppo 57"/>
            <p:cNvGrpSpPr/>
            <p:nvPr/>
          </p:nvGrpSpPr>
          <p:grpSpPr>
            <a:xfrm>
              <a:off x="4209105" y="915566"/>
              <a:ext cx="1587031" cy="2736303"/>
              <a:chOff x="3777057" y="915566"/>
              <a:chExt cx="1587031" cy="2736303"/>
            </a:xfrm>
          </p:grpSpPr>
          <p:cxnSp>
            <p:nvCxnSpPr>
              <p:cNvPr id="30" name="Connettore 1 29"/>
              <p:cNvCxnSpPr/>
              <p:nvPr/>
            </p:nvCxnSpPr>
            <p:spPr>
              <a:xfrm flipH="1">
                <a:off x="3777057" y="915566"/>
                <a:ext cx="2855" cy="2736303"/>
              </a:xfrm>
              <a:prstGeom prst="line">
                <a:avLst/>
              </a:prstGeom>
              <a:ln w="2286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 flipH="1">
                <a:off x="3777057" y="2172692"/>
                <a:ext cx="1587031" cy="0"/>
              </a:xfrm>
              <a:prstGeom prst="line">
                <a:avLst/>
              </a:prstGeom>
              <a:ln w="22860">
                <a:solidFill>
                  <a:schemeClr val="tx1"/>
                </a:solidFill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 9"/>
            <p:cNvSpPr/>
            <p:nvPr/>
          </p:nvSpPr>
          <p:spPr>
            <a:xfrm>
              <a:off x="5433242" y="1863438"/>
              <a:ext cx="5488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 smtClean="0"/>
                <a:t>P(x)</a:t>
              </a:r>
              <a:endParaRPr lang="it-IT" sz="1400" dirty="0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3971636" y="1082899"/>
            <a:ext cx="3888431" cy="1848891"/>
            <a:chOff x="4211961" y="794866"/>
            <a:chExt cx="3888431" cy="1848891"/>
          </a:xfrm>
        </p:grpSpPr>
        <p:sp>
          <p:nvSpPr>
            <p:cNvPr id="79" name="Figura a mano libera 78"/>
            <p:cNvSpPr/>
            <p:nvPr/>
          </p:nvSpPr>
          <p:spPr>
            <a:xfrm rot="5400000">
              <a:off x="3638815" y="1368012"/>
              <a:ext cx="1848891" cy="702600"/>
            </a:xfrm>
            <a:custGeom>
              <a:avLst/>
              <a:gdLst>
                <a:gd name="connsiteX0" fmla="*/ 0 w 1239140"/>
                <a:gd name="connsiteY0" fmla="*/ 222190 h 231716"/>
                <a:gd name="connsiteX1" fmla="*/ 256374 w 1239140"/>
                <a:gd name="connsiteY1" fmla="*/ 196553 h 231716"/>
                <a:gd name="connsiteX2" fmla="*/ 666572 w 1239140"/>
                <a:gd name="connsiteY2" fmla="*/ 0 h 231716"/>
                <a:gd name="connsiteX3" fmla="*/ 1034041 w 1239140"/>
                <a:gd name="connsiteY3" fmla="*/ 196553 h 231716"/>
                <a:gd name="connsiteX4" fmla="*/ 1239140 w 1239140"/>
                <a:gd name="connsiteY4" fmla="*/ 230736 h 231716"/>
                <a:gd name="connsiteX0" fmla="*/ 0 w 1239140"/>
                <a:gd name="connsiteY0" fmla="*/ 222285 h 231811"/>
                <a:gd name="connsiteX1" fmla="*/ 248286 w 1239140"/>
                <a:gd name="connsiteY1" fmla="*/ 171235 h 231811"/>
                <a:gd name="connsiteX2" fmla="*/ 666572 w 1239140"/>
                <a:gd name="connsiteY2" fmla="*/ 95 h 231811"/>
                <a:gd name="connsiteX3" fmla="*/ 1034041 w 1239140"/>
                <a:gd name="connsiteY3" fmla="*/ 196648 h 231811"/>
                <a:gd name="connsiteX4" fmla="*/ 1239140 w 1239140"/>
                <a:gd name="connsiteY4" fmla="*/ 230831 h 231811"/>
                <a:gd name="connsiteX0" fmla="*/ 0 w 1239140"/>
                <a:gd name="connsiteY0" fmla="*/ 222190 h 230871"/>
                <a:gd name="connsiteX1" fmla="*/ 248286 w 1239140"/>
                <a:gd name="connsiteY1" fmla="*/ 171140 h 230871"/>
                <a:gd name="connsiteX2" fmla="*/ 666572 w 1239140"/>
                <a:gd name="connsiteY2" fmla="*/ 0 h 230871"/>
                <a:gd name="connsiteX3" fmla="*/ 1058304 w 1239140"/>
                <a:gd name="connsiteY3" fmla="*/ 171139 h 230871"/>
                <a:gd name="connsiteX4" fmla="*/ 1239140 w 1239140"/>
                <a:gd name="connsiteY4" fmla="*/ 230736 h 230871"/>
                <a:gd name="connsiteX0" fmla="*/ 0 w 1239140"/>
                <a:gd name="connsiteY0" fmla="*/ 222200 h 230849"/>
                <a:gd name="connsiteX1" fmla="*/ 248286 w 1239140"/>
                <a:gd name="connsiteY1" fmla="*/ 171150 h 230849"/>
                <a:gd name="connsiteX2" fmla="*/ 666572 w 1239140"/>
                <a:gd name="connsiteY2" fmla="*/ 10 h 230849"/>
                <a:gd name="connsiteX3" fmla="*/ 1075199 w 1239140"/>
                <a:gd name="connsiteY3" fmla="*/ 163186 h 230849"/>
                <a:gd name="connsiteX4" fmla="*/ 1239140 w 1239140"/>
                <a:gd name="connsiteY4" fmla="*/ 230746 h 230849"/>
                <a:gd name="connsiteX0" fmla="*/ 0 w 1239140"/>
                <a:gd name="connsiteY0" fmla="*/ 222209 h 230858"/>
                <a:gd name="connsiteX1" fmla="*/ 252509 w 1239140"/>
                <a:gd name="connsiteY1" fmla="*/ 152579 h 230858"/>
                <a:gd name="connsiteX2" fmla="*/ 666572 w 1239140"/>
                <a:gd name="connsiteY2" fmla="*/ 19 h 230858"/>
                <a:gd name="connsiteX3" fmla="*/ 1075199 w 1239140"/>
                <a:gd name="connsiteY3" fmla="*/ 163195 h 230858"/>
                <a:gd name="connsiteX4" fmla="*/ 1239140 w 1239140"/>
                <a:gd name="connsiteY4" fmla="*/ 230755 h 230858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4481"/>
                <a:gd name="connsiteY0" fmla="*/ 222209 h 233505"/>
                <a:gd name="connsiteX1" fmla="*/ 252509 w 1264481"/>
                <a:gd name="connsiteY1" fmla="*/ 152579 h 233505"/>
                <a:gd name="connsiteX2" fmla="*/ 666572 w 1264481"/>
                <a:gd name="connsiteY2" fmla="*/ 19 h 233505"/>
                <a:gd name="connsiteX3" fmla="*/ 1075199 w 1264481"/>
                <a:gd name="connsiteY3" fmla="*/ 163195 h 233505"/>
                <a:gd name="connsiteX4" fmla="*/ 1264481 w 1264481"/>
                <a:gd name="connsiteY4" fmla="*/ 233409 h 23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481" h="233505">
                  <a:moveTo>
                    <a:pt x="0" y="222209"/>
                  </a:moveTo>
                  <a:cubicBezTo>
                    <a:pt x="72639" y="227906"/>
                    <a:pt x="141414" y="189611"/>
                    <a:pt x="252509" y="152579"/>
                  </a:cubicBezTo>
                  <a:cubicBezTo>
                    <a:pt x="363604" y="115547"/>
                    <a:pt x="529457" y="-1750"/>
                    <a:pt x="666572" y="19"/>
                  </a:cubicBezTo>
                  <a:cubicBezTo>
                    <a:pt x="803687" y="1788"/>
                    <a:pt x="975548" y="124297"/>
                    <a:pt x="1075199" y="163195"/>
                  </a:cubicBezTo>
                  <a:cubicBezTo>
                    <a:pt x="1174850" y="202093"/>
                    <a:pt x="1209645" y="235545"/>
                    <a:pt x="1264481" y="23340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5796136" y="1059582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it-IT" sz="1600" dirty="0" smtClean="0">
                  <a:solidFill>
                    <a:srgbClr val="FF0000"/>
                  </a:solidFill>
                </a:rPr>
                <a:t>Aperta solo la fenditura 1: P1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3933665" y="873129"/>
            <a:ext cx="4166727" cy="2952325"/>
            <a:chOff x="4211960" y="627534"/>
            <a:chExt cx="4166727" cy="2952325"/>
          </a:xfrm>
        </p:grpSpPr>
        <p:sp>
          <p:nvSpPr>
            <p:cNvPr id="82" name="Figura a mano libera 81"/>
            <p:cNvSpPr/>
            <p:nvPr/>
          </p:nvSpPr>
          <p:spPr>
            <a:xfrm rot="5400000">
              <a:off x="3245874" y="1593620"/>
              <a:ext cx="2952325" cy="1020153"/>
            </a:xfrm>
            <a:custGeom>
              <a:avLst/>
              <a:gdLst>
                <a:gd name="connsiteX0" fmla="*/ 0 w 1239140"/>
                <a:gd name="connsiteY0" fmla="*/ 222190 h 231716"/>
                <a:gd name="connsiteX1" fmla="*/ 256374 w 1239140"/>
                <a:gd name="connsiteY1" fmla="*/ 196553 h 231716"/>
                <a:gd name="connsiteX2" fmla="*/ 666572 w 1239140"/>
                <a:gd name="connsiteY2" fmla="*/ 0 h 231716"/>
                <a:gd name="connsiteX3" fmla="*/ 1034041 w 1239140"/>
                <a:gd name="connsiteY3" fmla="*/ 196553 h 231716"/>
                <a:gd name="connsiteX4" fmla="*/ 1239140 w 1239140"/>
                <a:gd name="connsiteY4" fmla="*/ 230736 h 231716"/>
                <a:gd name="connsiteX0" fmla="*/ 0 w 1239140"/>
                <a:gd name="connsiteY0" fmla="*/ 222285 h 231811"/>
                <a:gd name="connsiteX1" fmla="*/ 248286 w 1239140"/>
                <a:gd name="connsiteY1" fmla="*/ 171235 h 231811"/>
                <a:gd name="connsiteX2" fmla="*/ 666572 w 1239140"/>
                <a:gd name="connsiteY2" fmla="*/ 95 h 231811"/>
                <a:gd name="connsiteX3" fmla="*/ 1034041 w 1239140"/>
                <a:gd name="connsiteY3" fmla="*/ 196648 h 231811"/>
                <a:gd name="connsiteX4" fmla="*/ 1239140 w 1239140"/>
                <a:gd name="connsiteY4" fmla="*/ 230831 h 231811"/>
                <a:gd name="connsiteX0" fmla="*/ 0 w 1239140"/>
                <a:gd name="connsiteY0" fmla="*/ 222190 h 230871"/>
                <a:gd name="connsiteX1" fmla="*/ 248286 w 1239140"/>
                <a:gd name="connsiteY1" fmla="*/ 171140 h 230871"/>
                <a:gd name="connsiteX2" fmla="*/ 666572 w 1239140"/>
                <a:gd name="connsiteY2" fmla="*/ 0 h 230871"/>
                <a:gd name="connsiteX3" fmla="*/ 1058304 w 1239140"/>
                <a:gd name="connsiteY3" fmla="*/ 171139 h 230871"/>
                <a:gd name="connsiteX4" fmla="*/ 1239140 w 1239140"/>
                <a:gd name="connsiteY4" fmla="*/ 230736 h 230871"/>
                <a:gd name="connsiteX0" fmla="*/ 0 w 1239140"/>
                <a:gd name="connsiteY0" fmla="*/ 222200 h 230849"/>
                <a:gd name="connsiteX1" fmla="*/ 248286 w 1239140"/>
                <a:gd name="connsiteY1" fmla="*/ 171150 h 230849"/>
                <a:gd name="connsiteX2" fmla="*/ 666572 w 1239140"/>
                <a:gd name="connsiteY2" fmla="*/ 10 h 230849"/>
                <a:gd name="connsiteX3" fmla="*/ 1075199 w 1239140"/>
                <a:gd name="connsiteY3" fmla="*/ 163186 h 230849"/>
                <a:gd name="connsiteX4" fmla="*/ 1239140 w 1239140"/>
                <a:gd name="connsiteY4" fmla="*/ 230746 h 230849"/>
                <a:gd name="connsiteX0" fmla="*/ 0 w 1239140"/>
                <a:gd name="connsiteY0" fmla="*/ 222209 h 230858"/>
                <a:gd name="connsiteX1" fmla="*/ 252509 w 1239140"/>
                <a:gd name="connsiteY1" fmla="*/ 152579 h 230858"/>
                <a:gd name="connsiteX2" fmla="*/ 666572 w 1239140"/>
                <a:gd name="connsiteY2" fmla="*/ 19 h 230858"/>
                <a:gd name="connsiteX3" fmla="*/ 1075199 w 1239140"/>
                <a:gd name="connsiteY3" fmla="*/ 163195 h 230858"/>
                <a:gd name="connsiteX4" fmla="*/ 1239140 w 1239140"/>
                <a:gd name="connsiteY4" fmla="*/ 230755 h 230858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4481"/>
                <a:gd name="connsiteY0" fmla="*/ 222209 h 233505"/>
                <a:gd name="connsiteX1" fmla="*/ 252509 w 1264481"/>
                <a:gd name="connsiteY1" fmla="*/ 152579 h 233505"/>
                <a:gd name="connsiteX2" fmla="*/ 666572 w 1264481"/>
                <a:gd name="connsiteY2" fmla="*/ 19 h 233505"/>
                <a:gd name="connsiteX3" fmla="*/ 1075199 w 1264481"/>
                <a:gd name="connsiteY3" fmla="*/ 163195 h 233505"/>
                <a:gd name="connsiteX4" fmla="*/ 1264481 w 1264481"/>
                <a:gd name="connsiteY4" fmla="*/ 233409 h 23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481" h="233505">
                  <a:moveTo>
                    <a:pt x="0" y="222209"/>
                  </a:moveTo>
                  <a:cubicBezTo>
                    <a:pt x="72639" y="227906"/>
                    <a:pt x="141414" y="189611"/>
                    <a:pt x="252509" y="152579"/>
                  </a:cubicBezTo>
                  <a:cubicBezTo>
                    <a:pt x="363604" y="115547"/>
                    <a:pt x="529457" y="-1750"/>
                    <a:pt x="666572" y="19"/>
                  </a:cubicBezTo>
                  <a:cubicBezTo>
                    <a:pt x="803687" y="1788"/>
                    <a:pt x="975548" y="124297"/>
                    <a:pt x="1075199" y="163195"/>
                  </a:cubicBezTo>
                  <a:cubicBezTo>
                    <a:pt x="1174850" y="202093"/>
                    <a:pt x="1209645" y="235545"/>
                    <a:pt x="1264481" y="23340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5868143" y="2283718"/>
              <a:ext cx="2510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-  Aperte tutte e due: P(1,2)</a:t>
              </a:r>
              <a:endParaRPr lang="it-IT" sz="1600" dirty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3938761" y="1809233"/>
            <a:ext cx="3891287" cy="1876042"/>
            <a:chOff x="4209105" y="1563638"/>
            <a:chExt cx="3891287" cy="1876042"/>
          </a:xfrm>
        </p:grpSpPr>
        <p:sp>
          <p:nvSpPr>
            <p:cNvPr id="80" name="Figura a mano libera 79"/>
            <p:cNvSpPr/>
            <p:nvPr/>
          </p:nvSpPr>
          <p:spPr>
            <a:xfrm rot="5400000">
              <a:off x="3622384" y="2150359"/>
              <a:ext cx="1876042" cy="702600"/>
            </a:xfrm>
            <a:custGeom>
              <a:avLst/>
              <a:gdLst>
                <a:gd name="connsiteX0" fmla="*/ 0 w 1239140"/>
                <a:gd name="connsiteY0" fmla="*/ 222190 h 231716"/>
                <a:gd name="connsiteX1" fmla="*/ 256374 w 1239140"/>
                <a:gd name="connsiteY1" fmla="*/ 196553 h 231716"/>
                <a:gd name="connsiteX2" fmla="*/ 666572 w 1239140"/>
                <a:gd name="connsiteY2" fmla="*/ 0 h 231716"/>
                <a:gd name="connsiteX3" fmla="*/ 1034041 w 1239140"/>
                <a:gd name="connsiteY3" fmla="*/ 196553 h 231716"/>
                <a:gd name="connsiteX4" fmla="*/ 1239140 w 1239140"/>
                <a:gd name="connsiteY4" fmla="*/ 230736 h 231716"/>
                <a:gd name="connsiteX0" fmla="*/ 0 w 1239140"/>
                <a:gd name="connsiteY0" fmla="*/ 222285 h 231811"/>
                <a:gd name="connsiteX1" fmla="*/ 248286 w 1239140"/>
                <a:gd name="connsiteY1" fmla="*/ 171235 h 231811"/>
                <a:gd name="connsiteX2" fmla="*/ 666572 w 1239140"/>
                <a:gd name="connsiteY2" fmla="*/ 95 h 231811"/>
                <a:gd name="connsiteX3" fmla="*/ 1034041 w 1239140"/>
                <a:gd name="connsiteY3" fmla="*/ 196648 h 231811"/>
                <a:gd name="connsiteX4" fmla="*/ 1239140 w 1239140"/>
                <a:gd name="connsiteY4" fmla="*/ 230831 h 231811"/>
                <a:gd name="connsiteX0" fmla="*/ 0 w 1239140"/>
                <a:gd name="connsiteY0" fmla="*/ 222190 h 230871"/>
                <a:gd name="connsiteX1" fmla="*/ 248286 w 1239140"/>
                <a:gd name="connsiteY1" fmla="*/ 171140 h 230871"/>
                <a:gd name="connsiteX2" fmla="*/ 666572 w 1239140"/>
                <a:gd name="connsiteY2" fmla="*/ 0 h 230871"/>
                <a:gd name="connsiteX3" fmla="*/ 1058304 w 1239140"/>
                <a:gd name="connsiteY3" fmla="*/ 171139 h 230871"/>
                <a:gd name="connsiteX4" fmla="*/ 1239140 w 1239140"/>
                <a:gd name="connsiteY4" fmla="*/ 230736 h 230871"/>
                <a:gd name="connsiteX0" fmla="*/ 0 w 1239140"/>
                <a:gd name="connsiteY0" fmla="*/ 222200 h 230849"/>
                <a:gd name="connsiteX1" fmla="*/ 248286 w 1239140"/>
                <a:gd name="connsiteY1" fmla="*/ 171150 h 230849"/>
                <a:gd name="connsiteX2" fmla="*/ 666572 w 1239140"/>
                <a:gd name="connsiteY2" fmla="*/ 10 h 230849"/>
                <a:gd name="connsiteX3" fmla="*/ 1075199 w 1239140"/>
                <a:gd name="connsiteY3" fmla="*/ 163186 h 230849"/>
                <a:gd name="connsiteX4" fmla="*/ 1239140 w 1239140"/>
                <a:gd name="connsiteY4" fmla="*/ 230746 h 230849"/>
                <a:gd name="connsiteX0" fmla="*/ 0 w 1239140"/>
                <a:gd name="connsiteY0" fmla="*/ 222209 h 230858"/>
                <a:gd name="connsiteX1" fmla="*/ 252509 w 1239140"/>
                <a:gd name="connsiteY1" fmla="*/ 152579 h 230858"/>
                <a:gd name="connsiteX2" fmla="*/ 666572 w 1239140"/>
                <a:gd name="connsiteY2" fmla="*/ 19 h 230858"/>
                <a:gd name="connsiteX3" fmla="*/ 1075199 w 1239140"/>
                <a:gd name="connsiteY3" fmla="*/ 163195 h 230858"/>
                <a:gd name="connsiteX4" fmla="*/ 1239140 w 1239140"/>
                <a:gd name="connsiteY4" fmla="*/ 230755 h 230858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4481"/>
                <a:gd name="connsiteY0" fmla="*/ 222209 h 233505"/>
                <a:gd name="connsiteX1" fmla="*/ 252509 w 1264481"/>
                <a:gd name="connsiteY1" fmla="*/ 152579 h 233505"/>
                <a:gd name="connsiteX2" fmla="*/ 666572 w 1264481"/>
                <a:gd name="connsiteY2" fmla="*/ 19 h 233505"/>
                <a:gd name="connsiteX3" fmla="*/ 1075199 w 1264481"/>
                <a:gd name="connsiteY3" fmla="*/ 163195 h 233505"/>
                <a:gd name="connsiteX4" fmla="*/ 1264481 w 1264481"/>
                <a:gd name="connsiteY4" fmla="*/ 233409 h 23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481" h="233505">
                  <a:moveTo>
                    <a:pt x="0" y="222209"/>
                  </a:moveTo>
                  <a:cubicBezTo>
                    <a:pt x="72639" y="227906"/>
                    <a:pt x="141414" y="189611"/>
                    <a:pt x="252509" y="152579"/>
                  </a:cubicBezTo>
                  <a:cubicBezTo>
                    <a:pt x="363604" y="115547"/>
                    <a:pt x="529457" y="-1750"/>
                    <a:pt x="666572" y="19"/>
                  </a:cubicBezTo>
                  <a:cubicBezTo>
                    <a:pt x="803687" y="1788"/>
                    <a:pt x="975548" y="124297"/>
                    <a:pt x="1075199" y="163195"/>
                  </a:cubicBezTo>
                  <a:cubicBezTo>
                    <a:pt x="1174850" y="202093"/>
                    <a:pt x="1209645" y="235545"/>
                    <a:pt x="1264481" y="233409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CasellaDiTesto 61"/>
            <p:cNvSpPr txBox="1"/>
            <p:nvPr/>
          </p:nvSpPr>
          <p:spPr>
            <a:xfrm>
              <a:off x="5796136" y="1635646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it-IT" sz="1600" dirty="0" smtClean="0">
                  <a:solidFill>
                    <a:srgbClr val="0000FF"/>
                  </a:solidFill>
                </a:rPr>
                <a:t>Aperta solo la fenditura 2: P2</a:t>
              </a:r>
            </a:p>
          </p:txBody>
        </p:sp>
      </p:grpSp>
      <p:sp>
        <p:nvSpPr>
          <p:cNvPr id="12" name="Rettangolo 11"/>
          <p:cNvSpPr/>
          <p:nvPr/>
        </p:nvSpPr>
        <p:spPr>
          <a:xfrm>
            <a:off x="34887" y="546234"/>
            <a:ext cx="6841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ea typeface="Gungsuh" pitchFamily="18" charset="-127"/>
              </a:rPr>
              <a:t> </a:t>
            </a:r>
            <a:r>
              <a:rPr lang="it-IT" sz="1600" dirty="0">
                <a:ea typeface="Gungsuh" pitchFamily="18" charset="-127"/>
              </a:rPr>
              <a:t>Conto i proiettili </a:t>
            </a:r>
            <a:r>
              <a:rPr lang="it-IT" sz="1600" dirty="0" smtClean="0">
                <a:ea typeface="Gungsuh" pitchFamily="18" charset="-127"/>
              </a:rPr>
              <a:t>arrivati nei vari punti dello schermo – calcolo la probabilità P(x)</a:t>
            </a:r>
            <a:endParaRPr lang="it-IT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295436" y="1000349"/>
                <a:ext cx="1489254" cy="53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it-IT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/>
                              </a:rPr>
                              <m:t>A</m:t>
                            </m:r>
                          </m:sub>
                        </m:sSub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/>
                              </a:rPr>
                              <m:t>x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/>
                              </a:rPr>
                              <m:t>T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 smtClean="0"/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36" y="1000349"/>
                <a:ext cx="1489254" cy="537776"/>
              </a:xfrm>
              <a:prstGeom prst="rect">
                <a:avLst/>
              </a:prstGeom>
              <a:blipFill rotWithShape="0">
                <a:blip r:embed="rId5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sellaDiTesto 17"/>
          <p:cNvSpPr txBox="1"/>
          <p:nvPr/>
        </p:nvSpPr>
        <p:spPr>
          <a:xfrm>
            <a:off x="3619500" y="3641897"/>
            <a:ext cx="3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189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15617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1. La sorgente genera onde – Misuro l’intensità I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25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-36512" y="4890194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43" y="1"/>
            <a:ext cx="1742242" cy="9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-49760" y="1929523"/>
            <a:ext cx="9650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Sorgente</a:t>
            </a:r>
            <a:endParaRPr lang="it-IT" sz="1400" dirty="0"/>
          </a:p>
        </p:txBody>
      </p:sp>
      <p:sp>
        <p:nvSpPr>
          <p:cNvPr id="53" name="Rectangle 9"/>
          <p:cNvSpPr/>
          <p:nvPr/>
        </p:nvSpPr>
        <p:spPr>
          <a:xfrm>
            <a:off x="1680615" y="3867894"/>
            <a:ext cx="947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/>
              <a:t>Due fenditure</a:t>
            </a:r>
            <a:endParaRPr lang="it-IT" sz="1200" dirty="0"/>
          </a:p>
        </p:txBody>
      </p:sp>
      <p:sp>
        <p:nvSpPr>
          <p:cNvPr id="54" name="Rectangle 9"/>
          <p:cNvSpPr/>
          <p:nvPr/>
        </p:nvSpPr>
        <p:spPr>
          <a:xfrm>
            <a:off x="2607956" y="4098308"/>
            <a:ext cx="1240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/>
              <a:t>Schermo di raccolta</a:t>
            </a:r>
            <a:endParaRPr lang="it-IT" sz="1200" dirty="0"/>
          </a:p>
        </p:txBody>
      </p:sp>
      <p:sp>
        <p:nvSpPr>
          <p:cNvPr id="57" name="Rectangle 9"/>
          <p:cNvSpPr/>
          <p:nvPr/>
        </p:nvSpPr>
        <p:spPr>
          <a:xfrm>
            <a:off x="3608346" y="4260371"/>
            <a:ext cx="20946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Grafico dell’intensità nelle varie posizioni dello schermo.</a:t>
            </a:r>
            <a:endParaRPr lang="it-IT" sz="1400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5617060" y="3402741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dirty="0" smtClean="0"/>
              <a:t>Le Ampiezze si sommano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L’intensità è il quadrato di A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C’è interferenza.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L’onda passa da una fenditura </a:t>
            </a:r>
            <a:r>
              <a:rPr lang="it-IT" sz="1600" dirty="0"/>
              <a:t>E</a:t>
            </a:r>
            <a:r>
              <a:rPr lang="it-IT" sz="1600" dirty="0" smtClean="0"/>
              <a:t> dall’altra.</a:t>
            </a:r>
            <a:endParaRPr lang="it-IT" sz="1600" dirty="0"/>
          </a:p>
        </p:txBody>
      </p:sp>
      <p:grpSp>
        <p:nvGrpSpPr>
          <p:cNvPr id="21" name="Gruppo 20"/>
          <p:cNvGrpSpPr/>
          <p:nvPr/>
        </p:nvGrpSpPr>
        <p:grpSpPr>
          <a:xfrm>
            <a:off x="107504" y="1203598"/>
            <a:ext cx="3456384" cy="2953775"/>
            <a:chOff x="107504" y="698094"/>
            <a:chExt cx="3456384" cy="2953775"/>
          </a:xfrm>
        </p:grpSpPr>
        <p:sp>
          <p:nvSpPr>
            <p:cNvPr id="25" name="Rettangolo con singolo angolo arrotondato 24"/>
            <p:cNvSpPr/>
            <p:nvPr/>
          </p:nvSpPr>
          <p:spPr>
            <a:xfrm>
              <a:off x="3419872" y="843558"/>
              <a:ext cx="144016" cy="2808311"/>
            </a:xfrm>
            <a:prstGeom prst="round1Rect">
              <a:avLst/>
            </a:prstGeom>
            <a:pattFill prst="pct60">
              <a:fgClr>
                <a:schemeClr val="accent1"/>
              </a:fgClr>
              <a:bgClr>
                <a:schemeClr val="bg1"/>
              </a:bgClr>
            </a:patt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8" name="Gruppo 37"/>
            <p:cNvGrpSpPr/>
            <p:nvPr/>
          </p:nvGrpSpPr>
          <p:grpSpPr>
            <a:xfrm>
              <a:off x="2051720" y="915566"/>
              <a:ext cx="352104" cy="2520280"/>
              <a:chOff x="2051720" y="915566"/>
              <a:chExt cx="352104" cy="2520280"/>
            </a:xfrm>
          </p:grpSpPr>
          <p:grpSp>
            <p:nvGrpSpPr>
              <p:cNvPr id="26" name="Gruppo 25"/>
              <p:cNvGrpSpPr/>
              <p:nvPr/>
            </p:nvGrpSpPr>
            <p:grpSpPr>
              <a:xfrm>
                <a:off x="2347127" y="915566"/>
                <a:ext cx="56697" cy="2520280"/>
                <a:chOff x="2347127" y="915566"/>
                <a:chExt cx="56697" cy="2520280"/>
              </a:xfrm>
            </p:grpSpPr>
            <p:sp>
              <p:nvSpPr>
                <p:cNvPr id="20" name="Rettangolo con singolo angolo arrotondato 19"/>
                <p:cNvSpPr/>
                <p:nvPr/>
              </p:nvSpPr>
              <p:spPr>
                <a:xfrm>
                  <a:off x="2347358" y="915566"/>
                  <a:ext cx="54000" cy="936104"/>
                </a:xfrm>
                <a:prstGeom prst="round1Rect">
                  <a:avLst/>
                </a:prstGeom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3" name="Rettangolo con singolo angolo arrotondato 22"/>
                <p:cNvSpPr/>
                <p:nvPr/>
              </p:nvSpPr>
              <p:spPr>
                <a:xfrm>
                  <a:off x="2349824" y="1952716"/>
                  <a:ext cx="54000" cy="446518"/>
                </a:xfrm>
                <a:prstGeom prst="round1Rect">
                  <a:avLst/>
                </a:prstGeom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4" name="Rettangolo con singolo angolo arrotondato 23"/>
                <p:cNvSpPr/>
                <p:nvPr/>
              </p:nvSpPr>
              <p:spPr>
                <a:xfrm>
                  <a:off x="2347127" y="2499742"/>
                  <a:ext cx="54000" cy="936104"/>
                </a:xfrm>
                <a:prstGeom prst="round1Rect">
                  <a:avLst/>
                </a:prstGeom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28" name="CasellaDiTesto 27"/>
              <p:cNvSpPr txBox="1"/>
              <p:nvPr/>
            </p:nvSpPr>
            <p:spPr>
              <a:xfrm>
                <a:off x="2051720" y="1480890"/>
                <a:ext cx="329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>
                    <a:solidFill>
                      <a:srgbClr val="FF0000"/>
                    </a:solidFill>
                  </a:rPr>
                  <a:t>1</a:t>
                </a:r>
                <a:endParaRPr lang="it-IT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2051720" y="2498294"/>
                <a:ext cx="329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</p:grpSp>
        <p:pic>
          <p:nvPicPr>
            <p:cNvPr id="61" name="Picture 4" descr="C:\Users\cc\AppData\Local\Microsoft\Windows\Temporary Internet Files\Content.IE5\Y2T4E5WA\MC900371024[1].w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1770" y="1986633"/>
              <a:ext cx="441959" cy="418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uppo 9"/>
            <p:cNvGrpSpPr/>
            <p:nvPr/>
          </p:nvGrpSpPr>
          <p:grpSpPr>
            <a:xfrm>
              <a:off x="107504" y="698094"/>
              <a:ext cx="2239623" cy="2950880"/>
              <a:chOff x="107504" y="698094"/>
              <a:chExt cx="2239623" cy="2950880"/>
            </a:xfrm>
          </p:grpSpPr>
          <p:sp>
            <p:nvSpPr>
              <p:cNvPr id="5" name="Arco 4"/>
              <p:cNvSpPr/>
              <p:nvPr/>
            </p:nvSpPr>
            <p:spPr>
              <a:xfrm>
                <a:off x="234569" y="1728426"/>
                <a:ext cx="914400" cy="914400"/>
              </a:xfrm>
              <a:prstGeom prst="arc">
                <a:avLst>
                  <a:gd name="adj1" fmla="val 16200000"/>
                  <a:gd name="adj2" fmla="val 530793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Arco 61"/>
              <p:cNvSpPr/>
              <p:nvPr/>
            </p:nvSpPr>
            <p:spPr>
              <a:xfrm>
                <a:off x="251520" y="1562190"/>
                <a:ext cx="1088687" cy="1262438"/>
              </a:xfrm>
              <a:prstGeom prst="arc">
                <a:avLst>
                  <a:gd name="adj1" fmla="val 16199998"/>
                  <a:gd name="adj2" fmla="val 5426621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Arco 62"/>
              <p:cNvSpPr/>
              <p:nvPr/>
            </p:nvSpPr>
            <p:spPr>
              <a:xfrm>
                <a:off x="179512" y="1418174"/>
                <a:ext cx="1359768" cy="1530203"/>
              </a:xfrm>
              <a:prstGeom prst="arc">
                <a:avLst>
                  <a:gd name="adj1" fmla="val 16199998"/>
                  <a:gd name="adj2" fmla="val 515830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Arco 63"/>
              <p:cNvSpPr/>
              <p:nvPr/>
            </p:nvSpPr>
            <p:spPr>
              <a:xfrm>
                <a:off x="107504" y="1202150"/>
                <a:ext cx="1647800" cy="1962251"/>
              </a:xfrm>
              <a:prstGeom prst="arc">
                <a:avLst>
                  <a:gd name="adj1" fmla="val 16199998"/>
                  <a:gd name="adj2" fmla="val 538157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Arco 65"/>
              <p:cNvSpPr/>
              <p:nvPr/>
            </p:nvSpPr>
            <p:spPr>
              <a:xfrm>
                <a:off x="323528" y="1880826"/>
                <a:ext cx="624050" cy="615551"/>
              </a:xfrm>
              <a:prstGeom prst="arc">
                <a:avLst>
                  <a:gd name="adj1" fmla="val 16200000"/>
                  <a:gd name="adj2" fmla="val 530793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Arco 66"/>
              <p:cNvSpPr/>
              <p:nvPr/>
            </p:nvSpPr>
            <p:spPr>
              <a:xfrm>
                <a:off x="107504" y="986126"/>
                <a:ext cx="1976680" cy="2376264"/>
              </a:xfrm>
              <a:prstGeom prst="arc">
                <a:avLst>
                  <a:gd name="adj1" fmla="val 16199998"/>
                  <a:gd name="adj2" fmla="val 542750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Arco 67"/>
              <p:cNvSpPr/>
              <p:nvPr/>
            </p:nvSpPr>
            <p:spPr>
              <a:xfrm>
                <a:off x="179512" y="698094"/>
                <a:ext cx="2167615" cy="2950880"/>
              </a:xfrm>
              <a:prstGeom prst="arc">
                <a:avLst>
                  <a:gd name="adj1" fmla="val 16199998"/>
                  <a:gd name="adj2" fmla="val 542750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9" name="Gruppo 68"/>
            <p:cNvGrpSpPr/>
            <p:nvPr/>
          </p:nvGrpSpPr>
          <p:grpSpPr>
            <a:xfrm>
              <a:off x="2106040" y="1124774"/>
              <a:ext cx="1271282" cy="1547448"/>
              <a:chOff x="107504" y="771550"/>
              <a:chExt cx="2239623" cy="2950880"/>
            </a:xfrm>
          </p:grpSpPr>
          <p:sp>
            <p:nvSpPr>
              <p:cNvPr id="70" name="Arco 69"/>
              <p:cNvSpPr/>
              <p:nvPr/>
            </p:nvSpPr>
            <p:spPr>
              <a:xfrm>
                <a:off x="234569" y="1801882"/>
                <a:ext cx="914400" cy="914400"/>
              </a:xfrm>
              <a:prstGeom prst="arc">
                <a:avLst>
                  <a:gd name="adj1" fmla="val 16200000"/>
                  <a:gd name="adj2" fmla="val 530793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Arco 70"/>
              <p:cNvSpPr/>
              <p:nvPr/>
            </p:nvSpPr>
            <p:spPr>
              <a:xfrm>
                <a:off x="251520" y="1635646"/>
                <a:ext cx="1088687" cy="1262438"/>
              </a:xfrm>
              <a:prstGeom prst="arc">
                <a:avLst>
                  <a:gd name="adj1" fmla="val 16199998"/>
                  <a:gd name="adj2" fmla="val 5426621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Arco 71"/>
              <p:cNvSpPr/>
              <p:nvPr/>
            </p:nvSpPr>
            <p:spPr>
              <a:xfrm>
                <a:off x="179512" y="1491630"/>
                <a:ext cx="1359768" cy="1530203"/>
              </a:xfrm>
              <a:prstGeom prst="arc">
                <a:avLst>
                  <a:gd name="adj1" fmla="val 16199998"/>
                  <a:gd name="adj2" fmla="val 5158308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Arco 72"/>
              <p:cNvSpPr/>
              <p:nvPr/>
            </p:nvSpPr>
            <p:spPr>
              <a:xfrm>
                <a:off x="107504" y="1275606"/>
                <a:ext cx="1647800" cy="1962251"/>
              </a:xfrm>
              <a:prstGeom prst="arc">
                <a:avLst>
                  <a:gd name="adj1" fmla="val 16199998"/>
                  <a:gd name="adj2" fmla="val 5381575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Arco 73"/>
              <p:cNvSpPr/>
              <p:nvPr/>
            </p:nvSpPr>
            <p:spPr>
              <a:xfrm>
                <a:off x="323528" y="1954282"/>
                <a:ext cx="624050" cy="615551"/>
              </a:xfrm>
              <a:prstGeom prst="arc">
                <a:avLst>
                  <a:gd name="adj1" fmla="val 16200000"/>
                  <a:gd name="adj2" fmla="val 5307939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Arco 76"/>
              <p:cNvSpPr/>
              <p:nvPr/>
            </p:nvSpPr>
            <p:spPr>
              <a:xfrm>
                <a:off x="107504" y="1059582"/>
                <a:ext cx="1976680" cy="2376264"/>
              </a:xfrm>
              <a:prstGeom prst="arc">
                <a:avLst>
                  <a:gd name="adj1" fmla="val 16199998"/>
                  <a:gd name="adj2" fmla="val 542750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Arco 77"/>
              <p:cNvSpPr/>
              <p:nvPr/>
            </p:nvSpPr>
            <p:spPr>
              <a:xfrm>
                <a:off x="179512" y="771550"/>
                <a:ext cx="2167615" cy="2950880"/>
              </a:xfrm>
              <a:prstGeom prst="arc">
                <a:avLst>
                  <a:gd name="adj1" fmla="val 16199998"/>
                  <a:gd name="adj2" fmla="val 5427506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3" name="Gruppo 82"/>
            <p:cNvGrpSpPr/>
            <p:nvPr/>
          </p:nvGrpSpPr>
          <p:grpSpPr>
            <a:xfrm>
              <a:off x="2106040" y="1696207"/>
              <a:ext cx="1271282" cy="1547448"/>
              <a:chOff x="107504" y="771550"/>
              <a:chExt cx="2239623" cy="2950880"/>
            </a:xfrm>
          </p:grpSpPr>
          <p:sp>
            <p:nvSpPr>
              <p:cNvPr id="84" name="Arco 83"/>
              <p:cNvSpPr/>
              <p:nvPr/>
            </p:nvSpPr>
            <p:spPr>
              <a:xfrm>
                <a:off x="234569" y="1801882"/>
                <a:ext cx="914400" cy="914400"/>
              </a:xfrm>
              <a:prstGeom prst="arc">
                <a:avLst>
                  <a:gd name="adj1" fmla="val 16200000"/>
                  <a:gd name="adj2" fmla="val 5307939"/>
                </a:avLst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85" name="Arco 84"/>
              <p:cNvSpPr/>
              <p:nvPr/>
            </p:nvSpPr>
            <p:spPr>
              <a:xfrm>
                <a:off x="251520" y="1635646"/>
                <a:ext cx="1088687" cy="1262438"/>
              </a:xfrm>
              <a:prstGeom prst="arc">
                <a:avLst>
                  <a:gd name="adj1" fmla="val 16199998"/>
                  <a:gd name="adj2" fmla="val 5426621"/>
                </a:avLst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86" name="Arco 85"/>
              <p:cNvSpPr/>
              <p:nvPr/>
            </p:nvSpPr>
            <p:spPr>
              <a:xfrm>
                <a:off x="179512" y="1491630"/>
                <a:ext cx="1359768" cy="1530203"/>
              </a:xfrm>
              <a:prstGeom prst="arc">
                <a:avLst>
                  <a:gd name="adj1" fmla="val 16199998"/>
                  <a:gd name="adj2" fmla="val 5158308"/>
                </a:avLst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87" name="Arco 86"/>
              <p:cNvSpPr/>
              <p:nvPr/>
            </p:nvSpPr>
            <p:spPr>
              <a:xfrm>
                <a:off x="107504" y="1275606"/>
                <a:ext cx="1647800" cy="1962251"/>
              </a:xfrm>
              <a:prstGeom prst="arc">
                <a:avLst>
                  <a:gd name="adj1" fmla="val 16199998"/>
                  <a:gd name="adj2" fmla="val 5381575"/>
                </a:avLst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Arco 87"/>
              <p:cNvSpPr/>
              <p:nvPr/>
            </p:nvSpPr>
            <p:spPr>
              <a:xfrm>
                <a:off x="323528" y="1954282"/>
                <a:ext cx="624050" cy="615551"/>
              </a:xfrm>
              <a:prstGeom prst="arc">
                <a:avLst>
                  <a:gd name="adj1" fmla="val 16200000"/>
                  <a:gd name="adj2" fmla="val 5307939"/>
                </a:avLst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Arco 88"/>
              <p:cNvSpPr/>
              <p:nvPr/>
            </p:nvSpPr>
            <p:spPr>
              <a:xfrm>
                <a:off x="107504" y="1059582"/>
                <a:ext cx="1976680" cy="2376264"/>
              </a:xfrm>
              <a:prstGeom prst="arc">
                <a:avLst>
                  <a:gd name="adj1" fmla="val 16199998"/>
                  <a:gd name="adj2" fmla="val 5427506"/>
                </a:avLst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Arco 89"/>
              <p:cNvSpPr/>
              <p:nvPr/>
            </p:nvSpPr>
            <p:spPr>
              <a:xfrm>
                <a:off x="179512" y="771550"/>
                <a:ext cx="2167615" cy="2950880"/>
              </a:xfrm>
              <a:prstGeom prst="arc">
                <a:avLst>
                  <a:gd name="adj1" fmla="val 16199998"/>
                  <a:gd name="adj2" fmla="val 5427506"/>
                </a:avLst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" name="Gruppo 2"/>
          <p:cNvGrpSpPr/>
          <p:nvPr/>
        </p:nvGrpSpPr>
        <p:grpSpPr>
          <a:xfrm>
            <a:off x="3844116" y="1478552"/>
            <a:ext cx="1858887" cy="2654386"/>
            <a:chOff x="4209105" y="915566"/>
            <a:chExt cx="1858887" cy="2736303"/>
          </a:xfrm>
        </p:grpSpPr>
        <p:grpSp>
          <p:nvGrpSpPr>
            <p:cNvPr id="58" name="Gruppo 57"/>
            <p:cNvGrpSpPr/>
            <p:nvPr/>
          </p:nvGrpSpPr>
          <p:grpSpPr>
            <a:xfrm>
              <a:off x="4209105" y="915566"/>
              <a:ext cx="1587031" cy="2736303"/>
              <a:chOff x="3777057" y="915566"/>
              <a:chExt cx="1587031" cy="2736303"/>
            </a:xfrm>
          </p:grpSpPr>
          <p:cxnSp>
            <p:nvCxnSpPr>
              <p:cNvPr id="30" name="Connettore 1 29"/>
              <p:cNvCxnSpPr/>
              <p:nvPr/>
            </p:nvCxnSpPr>
            <p:spPr>
              <a:xfrm flipH="1">
                <a:off x="3777057" y="915566"/>
                <a:ext cx="2855" cy="2736303"/>
              </a:xfrm>
              <a:prstGeom prst="line">
                <a:avLst/>
              </a:prstGeom>
              <a:ln w="2286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 flipH="1">
                <a:off x="3777057" y="2172692"/>
                <a:ext cx="1587031" cy="0"/>
              </a:xfrm>
              <a:prstGeom prst="line">
                <a:avLst/>
              </a:prstGeom>
              <a:ln w="22860">
                <a:solidFill>
                  <a:schemeClr val="tx1"/>
                </a:solidFill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 9"/>
            <p:cNvSpPr/>
            <p:nvPr/>
          </p:nvSpPr>
          <p:spPr>
            <a:xfrm>
              <a:off x="5577962" y="1863438"/>
              <a:ext cx="490030" cy="317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 smtClean="0"/>
                <a:t>I(x)</a:t>
              </a:r>
              <a:endParaRPr lang="it-IT" sz="1400" dirty="0"/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3860179" y="1126972"/>
            <a:ext cx="4103287" cy="2524897"/>
            <a:chOff x="3860179" y="1126972"/>
            <a:chExt cx="4103287" cy="2524897"/>
          </a:xfrm>
        </p:grpSpPr>
        <p:sp>
          <p:nvSpPr>
            <p:cNvPr id="4" name="CasellaDiTesto 3"/>
            <p:cNvSpPr txBox="1"/>
            <p:nvPr/>
          </p:nvSpPr>
          <p:spPr>
            <a:xfrm>
              <a:off x="5659210" y="1126972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it-IT" sz="1600" dirty="0" smtClean="0">
                  <a:solidFill>
                    <a:srgbClr val="FF0000"/>
                  </a:solidFill>
                </a:rPr>
                <a:t>Aperta solo la fenditura 1: </a:t>
              </a:r>
              <a:r>
                <a:rPr lang="it-IT" sz="1600" dirty="0">
                  <a:solidFill>
                    <a:srgbClr val="FF0000"/>
                  </a:solidFill>
                </a:rPr>
                <a:t> </a:t>
              </a:r>
              <a:r>
                <a:rPr lang="it-IT" sz="1600" dirty="0" smtClean="0">
                  <a:solidFill>
                    <a:srgbClr val="FF0000"/>
                  </a:solidFill>
                </a:rPr>
                <a:t>I</a:t>
              </a:r>
              <a:r>
                <a:rPr lang="it-IT" sz="1600" baseline="-25000" dirty="0" smtClean="0">
                  <a:solidFill>
                    <a:srgbClr val="FF0000"/>
                  </a:solidFill>
                </a:rPr>
                <a:t>1</a:t>
              </a:r>
              <a:endParaRPr lang="it-IT" sz="16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0" name="Figura a mano libera 59"/>
            <p:cNvSpPr/>
            <p:nvPr/>
          </p:nvSpPr>
          <p:spPr>
            <a:xfrm rot="5400000">
              <a:off x="2954137" y="2043228"/>
              <a:ext cx="2514683" cy="702600"/>
            </a:xfrm>
            <a:custGeom>
              <a:avLst/>
              <a:gdLst>
                <a:gd name="connsiteX0" fmla="*/ 0 w 1239140"/>
                <a:gd name="connsiteY0" fmla="*/ 222190 h 231716"/>
                <a:gd name="connsiteX1" fmla="*/ 256374 w 1239140"/>
                <a:gd name="connsiteY1" fmla="*/ 196553 h 231716"/>
                <a:gd name="connsiteX2" fmla="*/ 666572 w 1239140"/>
                <a:gd name="connsiteY2" fmla="*/ 0 h 231716"/>
                <a:gd name="connsiteX3" fmla="*/ 1034041 w 1239140"/>
                <a:gd name="connsiteY3" fmla="*/ 196553 h 231716"/>
                <a:gd name="connsiteX4" fmla="*/ 1239140 w 1239140"/>
                <a:gd name="connsiteY4" fmla="*/ 230736 h 231716"/>
                <a:gd name="connsiteX0" fmla="*/ 0 w 1239140"/>
                <a:gd name="connsiteY0" fmla="*/ 222285 h 231811"/>
                <a:gd name="connsiteX1" fmla="*/ 248286 w 1239140"/>
                <a:gd name="connsiteY1" fmla="*/ 171235 h 231811"/>
                <a:gd name="connsiteX2" fmla="*/ 666572 w 1239140"/>
                <a:gd name="connsiteY2" fmla="*/ 95 h 231811"/>
                <a:gd name="connsiteX3" fmla="*/ 1034041 w 1239140"/>
                <a:gd name="connsiteY3" fmla="*/ 196648 h 231811"/>
                <a:gd name="connsiteX4" fmla="*/ 1239140 w 1239140"/>
                <a:gd name="connsiteY4" fmla="*/ 230831 h 231811"/>
                <a:gd name="connsiteX0" fmla="*/ 0 w 1239140"/>
                <a:gd name="connsiteY0" fmla="*/ 222190 h 230871"/>
                <a:gd name="connsiteX1" fmla="*/ 248286 w 1239140"/>
                <a:gd name="connsiteY1" fmla="*/ 171140 h 230871"/>
                <a:gd name="connsiteX2" fmla="*/ 666572 w 1239140"/>
                <a:gd name="connsiteY2" fmla="*/ 0 h 230871"/>
                <a:gd name="connsiteX3" fmla="*/ 1058304 w 1239140"/>
                <a:gd name="connsiteY3" fmla="*/ 171139 h 230871"/>
                <a:gd name="connsiteX4" fmla="*/ 1239140 w 1239140"/>
                <a:gd name="connsiteY4" fmla="*/ 230736 h 230871"/>
                <a:gd name="connsiteX0" fmla="*/ 0 w 1239140"/>
                <a:gd name="connsiteY0" fmla="*/ 222200 h 230849"/>
                <a:gd name="connsiteX1" fmla="*/ 248286 w 1239140"/>
                <a:gd name="connsiteY1" fmla="*/ 171150 h 230849"/>
                <a:gd name="connsiteX2" fmla="*/ 666572 w 1239140"/>
                <a:gd name="connsiteY2" fmla="*/ 10 h 230849"/>
                <a:gd name="connsiteX3" fmla="*/ 1075199 w 1239140"/>
                <a:gd name="connsiteY3" fmla="*/ 163186 h 230849"/>
                <a:gd name="connsiteX4" fmla="*/ 1239140 w 1239140"/>
                <a:gd name="connsiteY4" fmla="*/ 230746 h 230849"/>
                <a:gd name="connsiteX0" fmla="*/ 0 w 1239140"/>
                <a:gd name="connsiteY0" fmla="*/ 222209 h 230858"/>
                <a:gd name="connsiteX1" fmla="*/ 252509 w 1239140"/>
                <a:gd name="connsiteY1" fmla="*/ 152579 h 230858"/>
                <a:gd name="connsiteX2" fmla="*/ 666572 w 1239140"/>
                <a:gd name="connsiteY2" fmla="*/ 19 h 230858"/>
                <a:gd name="connsiteX3" fmla="*/ 1075199 w 1239140"/>
                <a:gd name="connsiteY3" fmla="*/ 163195 h 230858"/>
                <a:gd name="connsiteX4" fmla="*/ 1239140 w 1239140"/>
                <a:gd name="connsiteY4" fmla="*/ 230755 h 230858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4481"/>
                <a:gd name="connsiteY0" fmla="*/ 222209 h 233505"/>
                <a:gd name="connsiteX1" fmla="*/ 252509 w 1264481"/>
                <a:gd name="connsiteY1" fmla="*/ 152579 h 233505"/>
                <a:gd name="connsiteX2" fmla="*/ 666572 w 1264481"/>
                <a:gd name="connsiteY2" fmla="*/ 19 h 233505"/>
                <a:gd name="connsiteX3" fmla="*/ 1075199 w 1264481"/>
                <a:gd name="connsiteY3" fmla="*/ 163195 h 233505"/>
                <a:gd name="connsiteX4" fmla="*/ 1264481 w 1264481"/>
                <a:gd name="connsiteY4" fmla="*/ 233409 h 23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481" h="233505">
                  <a:moveTo>
                    <a:pt x="0" y="222209"/>
                  </a:moveTo>
                  <a:cubicBezTo>
                    <a:pt x="72639" y="227906"/>
                    <a:pt x="141414" y="189611"/>
                    <a:pt x="252509" y="152579"/>
                  </a:cubicBezTo>
                  <a:cubicBezTo>
                    <a:pt x="363604" y="115547"/>
                    <a:pt x="529457" y="-1750"/>
                    <a:pt x="666572" y="19"/>
                  </a:cubicBezTo>
                  <a:cubicBezTo>
                    <a:pt x="803687" y="1788"/>
                    <a:pt x="975548" y="124297"/>
                    <a:pt x="1075199" y="163195"/>
                  </a:cubicBezTo>
                  <a:cubicBezTo>
                    <a:pt x="1174850" y="202093"/>
                    <a:pt x="1209645" y="235545"/>
                    <a:pt x="1264481" y="23340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4388" y="689361"/>
                <a:ext cx="5988178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400" b="0" i="0" smtClean="0">
                        <a:latin typeface="Cambria Math"/>
                      </a:rPr>
                      <m:t>Ampiezza</m:t>
                    </m:r>
                    <m:r>
                      <a:rPr lang="it-IT" sz="14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1400" b="0" i="0" smtClean="0">
                            <a:latin typeface="Cambria Math"/>
                          </a:rPr>
                          <m:t>dell</m:t>
                        </m:r>
                      </m:e>
                      <m:sup>
                        <m:r>
                          <a:rPr lang="it-IT" sz="1400" b="0" i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it-IT" sz="1400" b="0" i="0" smtClean="0">
                        <a:latin typeface="Cambria Math"/>
                      </a:rPr>
                      <m:t>onda</m:t>
                    </m:r>
                    <m:r>
                      <a:rPr lang="it-IT" sz="1400" b="0" i="0" smtClean="0">
                        <a:latin typeface="Cambria Math"/>
                      </a:rPr>
                      <m:t>: </m:t>
                    </m:r>
                    <m:r>
                      <m:rPr>
                        <m:sty m:val="p"/>
                      </m:rPr>
                      <a:rPr lang="it-IT" sz="1400" b="0" i="0" smtClean="0">
                        <a:latin typeface="Cambria Math"/>
                      </a:rPr>
                      <m:t>A</m:t>
                    </m:r>
                    <m:d>
                      <m:dPr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1400" b="0" i="0" smtClean="0">
                            <a:latin typeface="Cambria Math"/>
                          </a:rPr>
                          <m:t>r</m:t>
                        </m:r>
                        <m:r>
                          <a:rPr lang="it-IT" sz="1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it-IT" sz="1400" b="0" i="0" smtClean="0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it-IT" sz="1400" i="1"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400" b="0" i="0" smtClean="0"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it-IT" sz="1400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it-IT" sz="1400" b="0" i="0" smtClean="0">
                                <a:latin typeface="Cambria Math"/>
                              </a:rPr>
                              <m:t>kr</m:t>
                            </m:r>
                            <m:r>
                              <a:rPr lang="it-IT" sz="1400" b="0" i="0" smtClean="0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it-IT" sz="1400" b="0" i="0" smtClean="0">
                                <a:latin typeface="Cambria Math"/>
                                <a:ea typeface="Cambria Math"/>
                              </a:rPr>
                              <m:t>ωt</m:t>
                            </m:r>
                          </m:e>
                        </m:d>
                        <m:r>
                          <a:rPr lang="it-IT" sz="1400" b="0" i="0" smtClean="0">
                            <a:latin typeface="Cambria Math"/>
                          </a:rPr>
                          <m:t>   ;        </m:t>
                        </m:r>
                        <m:r>
                          <a:rPr lang="it-IT" sz="1400" b="1" i="0" smtClean="0">
                            <a:latin typeface="Cambria Math"/>
                          </a:rPr>
                          <m:t>𝐈𝐧𝐭𝐞𝐧𝐬𝐢𝐭</m:t>
                        </m:r>
                        <m:r>
                          <a:rPr lang="it-IT" sz="1400" b="1" i="0" smtClean="0">
                            <a:latin typeface="Cambria Math"/>
                          </a:rPr>
                          <m:t>à:  </m:t>
                        </m:r>
                        <m:r>
                          <a:rPr lang="it-IT" sz="1400" b="1" i="0" smtClean="0">
                            <a:latin typeface="Cambria Math"/>
                          </a:rPr>
                          <m:t>𝐈</m:t>
                        </m:r>
                        <m:d>
                          <m:dPr>
                            <m:ctrlPr>
                              <a:rPr lang="it-IT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1400" b="1" i="1" smtClean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it-IT" sz="1400" b="1" i="0" smtClean="0"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it-IT" sz="14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400" b="1" i="1" smtClean="0">
                                <a:latin typeface="Cambria Math"/>
                              </a:rPr>
                              <m:t>𝑨</m:t>
                            </m:r>
                          </m:e>
                          <m:sub/>
                          <m:sup>
                            <m:r>
                              <a:rPr lang="it-IT" sz="1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it-IT" sz="1400" dirty="0" smtClean="0"/>
                  <a:t>(x)</a:t>
                </a:r>
                <a:endParaRPr lang="it-IT" sz="1400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" y="689361"/>
                <a:ext cx="5988178" cy="312586"/>
              </a:xfrm>
              <a:prstGeom prst="rect">
                <a:avLst/>
              </a:prstGeom>
              <a:blipFill rotWithShape="0">
                <a:blip r:embed="rId5"/>
                <a:stretch>
                  <a:fillRect r="-102" b="-274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ttore 2 18"/>
          <p:cNvCxnSpPr/>
          <p:nvPr/>
        </p:nvCxnSpPr>
        <p:spPr>
          <a:xfrm flipH="1" flipV="1">
            <a:off x="432748" y="997138"/>
            <a:ext cx="3" cy="8974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o 31"/>
          <p:cNvGrpSpPr/>
          <p:nvPr/>
        </p:nvGrpSpPr>
        <p:grpSpPr>
          <a:xfrm>
            <a:off x="3851920" y="1287600"/>
            <a:ext cx="4134198" cy="2873743"/>
            <a:chOff x="3851920" y="1287600"/>
            <a:chExt cx="4134198" cy="2873743"/>
          </a:xfrm>
        </p:grpSpPr>
        <p:grpSp>
          <p:nvGrpSpPr>
            <p:cNvPr id="15" name="Gruppo 14"/>
            <p:cNvGrpSpPr/>
            <p:nvPr/>
          </p:nvGrpSpPr>
          <p:grpSpPr>
            <a:xfrm rot="5400000">
              <a:off x="3132497" y="2007023"/>
              <a:ext cx="2873743" cy="1434897"/>
              <a:chOff x="3625795" y="1666937"/>
              <a:chExt cx="2962429" cy="1434897"/>
            </a:xfrm>
          </p:grpSpPr>
          <p:sp>
            <p:nvSpPr>
              <p:cNvPr id="14" name="Figura a mano libera 13"/>
              <p:cNvSpPr/>
              <p:nvPr/>
            </p:nvSpPr>
            <p:spPr>
              <a:xfrm>
                <a:off x="3625795" y="1666937"/>
                <a:ext cx="1574358" cy="1424991"/>
              </a:xfrm>
              <a:custGeom>
                <a:avLst/>
                <a:gdLst>
                  <a:gd name="connsiteX0" fmla="*/ 0 w 1574358"/>
                  <a:gd name="connsiteY0" fmla="*/ 1378413 h 1424991"/>
                  <a:gd name="connsiteX1" fmla="*/ 278295 w 1574358"/>
                  <a:gd name="connsiteY1" fmla="*/ 1338656 h 1424991"/>
                  <a:gd name="connsiteX2" fmla="*/ 389614 w 1574358"/>
                  <a:gd name="connsiteY2" fmla="*/ 1076263 h 1424991"/>
                  <a:gd name="connsiteX3" fmla="*/ 461175 w 1574358"/>
                  <a:gd name="connsiteY3" fmla="*/ 1346607 h 1424991"/>
                  <a:gd name="connsiteX4" fmla="*/ 556591 w 1574358"/>
                  <a:gd name="connsiteY4" fmla="*/ 1378413 h 1424991"/>
                  <a:gd name="connsiteX5" fmla="*/ 683812 w 1574358"/>
                  <a:gd name="connsiteY5" fmla="*/ 758211 h 1424991"/>
                  <a:gd name="connsiteX6" fmla="*/ 787179 w 1574358"/>
                  <a:gd name="connsiteY6" fmla="*/ 1354559 h 1424991"/>
                  <a:gd name="connsiteX7" fmla="*/ 970059 w 1574358"/>
                  <a:gd name="connsiteY7" fmla="*/ 527623 h 1424991"/>
                  <a:gd name="connsiteX8" fmla="*/ 1097280 w 1574358"/>
                  <a:gd name="connsiteY8" fmla="*/ 1370461 h 1424991"/>
                  <a:gd name="connsiteX9" fmla="*/ 1423283 w 1574358"/>
                  <a:gd name="connsiteY9" fmla="*/ 50545 h 1424991"/>
                  <a:gd name="connsiteX10" fmla="*/ 1574358 w 1574358"/>
                  <a:gd name="connsiteY10" fmla="*/ 400402 h 1424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4358" h="1424991">
                    <a:moveTo>
                      <a:pt x="0" y="1378413"/>
                    </a:moveTo>
                    <a:cubicBezTo>
                      <a:pt x="106679" y="1383713"/>
                      <a:pt x="213359" y="1389014"/>
                      <a:pt x="278295" y="1338656"/>
                    </a:cubicBezTo>
                    <a:cubicBezTo>
                      <a:pt x="343231" y="1288298"/>
                      <a:pt x="359134" y="1074938"/>
                      <a:pt x="389614" y="1076263"/>
                    </a:cubicBezTo>
                    <a:cubicBezTo>
                      <a:pt x="420094" y="1077588"/>
                      <a:pt x="433346" y="1296249"/>
                      <a:pt x="461175" y="1346607"/>
                    </a:cubicBezTo>
                    <a:cubicBezTo>
                      <a:pt x="489005" y="1396965"/>
                      <a:pt x="519485" y="1476479"/>
                      <a:pt x="556591" y="1378413"/>
                    </a:cubicBezTo>
                    <a:cubicBezTo>
                      <a:pt x="593697" y="1280347"/>
                      <a:pt x="645381" y="762187"/>
                      <a:pt x="683812" y="758211"/>
                    </a:cubicBezTo>
                    <a:cubicBezTo>
                      <a:pt x="722243" y="754235"/>
                      <a:pt x="739471" y="1392990"/>
                      <a:pt x="787179" y="1354559"/>
                    </a:cubicBezTo>
                    <a:cubicBezTo>
                      <a:pt x="834887" y="1316128"/>
                      <a:pt x="918376" y="524973"/>
                      <a:pt x="970059" y="527623"/>
                    </a:cubicBezTo>
                    <a:cubicBezTo>
                      <a:pt x="1021743" y="530273"/>
                      <a:pt x="1021743" y="1449974"/>
                      <a:pt x="1097280" y="1370461"/>
                    </a:cubicBezTo>
                    <a:cubicBezTo>
                      <a:pt x="1172817" y="1290948"/>
                      <a:pt x="1343770" y="212221"/>
                      <a:pt x="1423283" y="50545"/>
                    </a:cubicBezTo>
                    <a:cubicBezTo>
                      <a:pt x="1502796" y="-111131"/>
                      <a:pt x="1538577" y="144635"/>
                      <a:pt x="1574358" y="40040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Figura a mano libera 64"/>
              <p:cNvSpPr/>
              <p:nvPr/>
            </p:nvSpPr>
            <p:spPr>
              <a:xfrm flipH="1">
                <a:off x="4953856" y="1676843"/>
                <a:ext cx="1634368" cy="1424991"/>
              </a:xfrm>
              <a:custGeom>
                <a:avLst/>
                <a:gdLst>
                  <a:gd name="connsiteX0" fmla="*/ 0 w 1574358"/>
                  <a:gd name="connsiteY0" fmla="*/ 1378413 h 1424991"/>
                  <a:gd name="connsiteX1" fmla="*/ 278295 w 1574358"/>
                  <a:gd name="connsiteY1" fmla="*/ 1338656 h 1424991"/>
                  <a:gd name="connsiteX2" fmla="*/ 389614 w 1574358"/>
                  <a:gd name="connsiteY2" fmla="*/ 1076263 h 1424991"/>
                  <a:gd name="connsiteX3" fmla="*/ 461175 w 1574358"/>
                  <a:gd name="connsiteY3" fmla="*/ 1346607 h 1424991"/>
                  <a:gd name="connsiteX4" fmla="*/ 556591 w 1574358"/>
                  <a:gd name="connsiteY4" fmla="*/ 1378413 h 1424991"/>
                  <a:gd name="connsiteX5" fmla="*/ 683812 w 1574358"/>
                  <a:gd name="connsiteY5" fmla="*/ 758211 h 1424991"/>
                  <a:gd name="connsiteX6" fmla="*/ 787179 w 1574358"/>
                  <a:gd name="connsiteY6" fmla="*/ 1354559 h 1424991"/>
                  <a:gd name="connsiteX7" fmla="*/ 970059 w 1574358"/>
                  <a:gd name="connsiteY7" fmla="*/ 527623 h 1424991"/>
                  <a:gd name="connsiteX8" fmla="*/ 1097280 w 1574358"/>
                  <a:gd name="connsiteY8" fmla="*/ 1370461 h 1424991"/>
                  <a:gd name="connsiteX9" fmla="*/ 1423283 w 1574358"/>
                  <a:gd name="connsiteY9" fmla="*/ 50545 h 1424991"/>
                  <a:gd name="connsiteX10" fmla="*/ 1574358 w 1574358"/>
                  <a:gd name="connsiteY10" fmla="*/ 400402 h 1424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4358" h="1424991">
                    <a:moveTo>
                      <a:pt x="0" y="1378413"/>
                    </a:moveTo>
                    <a:cubicBezTo>
                      <a:pt x="106679" y="1383713"/>
                      <a:pt x="213359" y="1389014"/>
                      <a:pt x="278295" y="1338656"/>
                    </a:cubicBezTo>
                    <a:cubicBezTo>
                      <a:pt x="343231" y="1288298"/>
                      <a:pt x="359134" y="1074938"/>
                      <a:pt x="389614" y="1076263"/>
                    </a:cubicBezTo>
                    <a:cubicBezTo>
                      <a:pt x="420094" y="1077588"/>
                      <a:pt x="433346" y="1296249"/>
                      <a:pt x="461175" y="1346607"/>
                    </a:cubicBezTo>
                    <a:cubicBezTo>
                      <a:pt x="489005" y="1396965"/>
                      <a:pt x="519485" y="1476479"/>
                      <a:pt x="556591" y="1378413"/>
                    </a:cubicBezTo>
                    <a:cubicBezTo>
                      <a:pt x="593697" y="1280347"/>
                      <a:pt x="645381" y="762187"/>
                      <a:pt x="683812" y="758211"/>
                    </a:cubicBezTo>
                    <a:cubicBezTo>
                      <a:pt x="722243" y="754235"/>
                      <a:pt x="739471" y="1392990"/>
                      <a:pt x="787179" y="1354559"/>
                    </a:cubicBezTo>
                    <a:cubicBezTo>
                      <a:pt x="834887" y="1316128"/>
                      <a:pt x="918376" y="524973"/>
                      <a:pt x="970059" y="527623"/>
                    </a:cubicBezTo>
                    <a:cubicBezTo>
                      <a:pt x="1021743" y="530273"/>
                      <a:pt x="1021743" y="1449974"/>
                      <a:pt x="1097280" y="1370461"/>
                    </a:cubicBezTo>
                    <a:cubicBezTo>
                      <a:pt x="1172817" y="1290948"/>
                      <a:pt x="1343770" y="212221"/>
                      <a:pt x="1423283" y="50545"/>
                    </a:cubicBezTo>
                    <a:cubicBezTo>
                      <a:pt x="1502796" y="-111131"/>
                      <a:pt x="1538577" y="144635"/>
                      <a:pt x="1574358" y="40040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CasellaDiTesto 90"/>
                <p:cNvSpPr txBox="1"/>
                <p:nvPr/>
              </p:nvSpPr>
              <p:spPr>
                <a:xfrm>
                  <a:off x="5681862" y="2355726"/>
                  <a:ext cx="230425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Tx/>
                    <a:buChar char="-"/>
                  </a:pPr>
                  <a:r>
                    <a:rPr lang="it-IT" sz="1600" dirty="0" smtClean="0"/>
                    <a:t>Aperte tutte e due: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1600" b="0" i="0" smtClean="0">
                            <a:latin typeface="Cambria Math"/>
                          </a:rPr>
                          <m:t>     </m:t>
                        </m:r>
                        <m:r>
                          <m:rPr>
                            <m:sty m:val="p"/>
                          </m:rPr>
                          <a:rPr lang="it-IT" sz="1600" b="0" i="0" smtClean="0">
                            <a:latin typeface="Cambria Math"/>
                          </a:rPr>
                          <m:t>I</m:t>
                        </m:r>
                        <m:r>
                          <a:rPr lang="it-IT" sz="1600" b="0" i="0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1600" b="0" i="0" smtClean="0"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it-IT" sz="16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1600" b="0" i="0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it-IT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 sz="1600" i="0"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it-IT" sz="1600" i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sz="1600" i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 sz="1600" i="0"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it-IT" sz="1600" i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it-IT" sz="16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1600" b="0" i="0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it-IT" sz="1600" dirty="0" smtClean="0"/>
                </a:p>
                <a:p>
                  <a:r>
                    <a:rPr lang="it-IT" sz="1600" b="1" dirty="0" smtClean="0">
                      <a:solidFill>
                        <a:srgbClr val="FF0000"/>
                      </a:solidFill>
                    </a:rPr>
                    <a:t>      C’è interferenza!</a:t>
                  </a:r>
                  <a:endParaRPr lang="it-IT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CasellaDiTesto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1862" y="2355726"/>
                  <a:ext cx="2304256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23" t="-2190" b="-8029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uppo 30"/>
          <p:cNvGrpSpPr/>
          <p:nvPr/>
        </p:nvGrpSpPr>
        <p:grpSpPr>
          <a:xfrm>
            <a:off x="3860179" y="1635647"/>
            <a:ext cx="4103287" cy="2624723"/>
            <a:chOff x="3860179" y="1635647"/>
            <a:chExt cx="4103287" cy="2624723"/>
          </a:xfrm>
        </p:grpSpPr>
        <p:sp>
          <p:nvSpPr>
            <p:cNvPr id="80" name="Figura a mano libera 79"/>
            <p:cNvSpPr/>
            <p:nvPr/>
          </p:nvSpPr>
          <p:spPr>
            <a:xfrm rot="5400000">
              <a:off x="2899117" y="2596709"/>
              <a:ext cx="2624723" cy="702600"/>
            </a:xfrm>
            <a:custGeom>
              <a:avLst/>
              <a:gdLst>
                <a:gd name="connsiteX0" fmla="*/ 0 w 1239140"/>
                <a:gd name="connsiteY0" fmla="*/ 222190 h 231716"/>
                <a:gd name="connsiteX1" fmla="*/ 256374 w 1239140"/>
                <a:gd name="connsiteY1" fmla="*/ 196553 h 231716"/>
                <a:gd name="connsiteX2" fmla="*/ 666572 w 1239140"/>
                <a:gd name="connsiteY2" fmla="*/ 0 h 231716"/>
                <a:gd name="connsiteX3" fmla="*/ 1034041 w 1239140"/>
                <a:gd name="connsiteY3" fmla="*/ 196553 h 231716"/>
                <a:gd name="connsiteX4" fmla="*/ 1239140 w 1239140"/>
                <a:gd name="connsiteY4" fmla="*/ 230736 h 231716"/>
                <a:gd name="connsiteX0" fmla="*/ 0 w 1239140"/>
                <a:gd name="connsiteY0" fmla="*/ 222285 h 231811"/>
                <a:gd name="connsiteX1" fmla="*/ 248286 w 1239140"/>
                <a:gd name="connsiteY1" fmla="*/ 171235 h 231811"/>
                <a:gd name="connsiteX2" fmla="*/ 666572 w 1239140"/>
                <a:gd name="connsiteY2" fmla="*/ 95 h 231811"/>
                <a:gd name="connsiteX3" fmla="*/ 1034041 w 1239140"/>
                <a:gd name="connsiteY3" fmla="*/ 196648 h 231811"/>
                <a:gd name="connsiteX4" fmla="*/ 1239140 w 1239140"/>
                <a:gd name="connsiteY4" fmla="*/ 230831 h 231811"/>
                <a:gd name="connsiteX0" fmla="*/ 0 w 1239140"/>
                <a:gd name="connsiteY0" fmla="*/ 222190 h 230871"/>
                <a:gd name="connsiteX1" fmla="*/ 248286 w 1239140"/>
                <a:gd name="connsiteY1" fmla="*/ 171140 h 230871"/>
                <a:gd name="connsiteX2" fmla="*/ 666572 w 1239140"/>
                <a:gd name="connsiteY2" fmla="*/ 0 h 230871"/>
                <a:gd name="connsiteX3" fmla="*/ 1058304 w 1239140"/>
                <a:gd name="connsiteY3" fmla="*/ 171139 h 230871"/>
                <a:gd name="connsiteX4" fmla="*/ 1239140 w 1239140"/>
                <a:gd name="connsiteY4" fmla="*/ 230736 h 230871"/>
                <a:gd name="connsiteX0" fmla="*/ 0 w 1239140"/>
                <a:gd name="connsiteY0" fmla="*/ 222200 h 230849"/>
                <a:gd name="connsiteX1" fmla="*/ 248286 w 1239140"/>
                <a:gd name="connsiteY1" fmla="*/ 171150 h 230849"/>
                <a:gd name="connsiteX2" fmla="*/ 666572 w 1239140"/>
                <a:gd name="connsiteY2" fmla="*/ 10 h 230849"/>
                <a:gd name="connsiteX3" fmla="*/ 1075199 w 1239140"/>
                <a:gd name="connsiteY3" fmla="*/ 163186 h 230849"/>
                <a:gd name="connsiteX4" fmla="*/ 1239140 w 1239140"/>
                <a:gd name="connsiteY4" fmla="*/ 230746 h 230849"/>
                <a:gd name="connsiteX0" fmla="*/ 0 w 1239140"/>
                <a:gd name="connsiteY0" fmla="*/ 222209 h 230858"/>
                <a:gd name="connsiteX1" fmla="*/ 252509 w 1239140"/>
                <a:gd name="connsiteY1" fmla="*/ 152579 h 230858"/>
                <a:gd name="connsiteX2" fmla="*/ 666572 w 1239140"/>
                <a:gd name="connsiteY2" fmla="*/ 19 h 230858"/>
                <a:gd name="connsiteX3" fmla="*/ 1075199 w 1239140"/>
                <a:gd name="connsiteY3" fmla="*/ 163195 h 230858"/>
                <a:gd name="connsiteX4" fmla="*/ 1239140 w 1239140"/>
                <a:gd name="connsiteY4" fmla="*/ 230755 h 230858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4481"/>
                <a:gd name="connsiteY0" fmla="*/ 222209 h 233505"/>
                <a:gd name="connsiteX1" fmla="*/ 252509 w 1264481"/>
                <a:gd name="connsiteY1" fmla="*/ 152579 h 233505"/>
                <a:gd name="connsiteX2" fmla="*/ 666572 w 1264481"/>
                <a:gd name="connsiteY2" fmla="*/ 19 h 233505"/>
                <a:gd name="connsiteX3" fmla="*/ 1075199 w 1264481"/>
                <a:gd name="connsiteY3" fmla="*/ 163195 h 233505"/>
                <a:gd name="connsiteX4" fmla="*/ 1264481 w 1264481"/>
                <a:gd name="connsiteY4" fmla="*/ 233409 h 23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481" h="233505">
                  <a:moveTo>
                    <a:pt x="0" y="222209"/>
                  </a:moveTo>
                  <a:cubicBezTo>
                    <a:pt x="72639" y="227906"/>
                    <a:pt x="141414" y="189611"/>
                    <a:pt x="252509" y="152579"/>
                  </a:cubicBezTo>
                  <a:cubicBezTo>
                    <a:pt x="363604" y="115547"/>
                    <a:pt x="529457" y="-1750"/>
                    <a:pt x="666572" y="19"/>
                  </a:cubicBezTo>
                  <a:cubicBezTo>
                    <a:pt x="803687" y="1788"/>
                    <a:pt x="975548" y="124297"/>
                    <a:pt x="1075199" y="163195"/>
                  </a:cubicBezTo>
                  <a:cubicBezTo>
                    <a:pt x="1174850" y="202093"/>
                    <a:pt x="1209645" y="235545"/>
                    <a:pt x="1264481" y="233409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CasellaDiTesto 91"/>
            <p:cNvSpPr txBox="1"/>
            <p:nvPr/>
          </p:nvSpPr>
          <p:spPr>
            <a:xfrm>
              <a:off x="5659210" y="1707654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it-IT" sz="1600" dirty="0" smtClean="0">
                  <a:solidFill>
                    <a:srgbClr val="0000FF"/>
                  </a:solidFill>
                </a:rPr>
                <a:t>Aperta solo la fenditura 2: I</a:t>
              </a:r>
              <a:r>
                <a:rPr lang="it-IT" sz="1600" baseline="-25000" dirty="0" smtClean="0">
                  <a:solidFill>
                    <a:srgbClr val="0000FF"/>
                  </a:solidFill>
                </a:rPr>
                <a:t>2</a:t>
              </a:r>
              <a:endParaRPr lang="it-IT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75" name="CasellaDiTesto 74"/>
          <p:cNvSpPr txBox="1"/>
          <p:nvPr/>
        </p:nvSpPr>
        <p:spPr>
          <a:xfrm>
            <a:off x="3563888" y="3887568"/>
            <a:ext cx="3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840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15617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1. La sorgente spara elettroni singoli – Conto gli elettroni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26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-31716" y="4863526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43" y="1"/>
            <a:ext cx="1742242" cy="9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-49760" y="1929523"/>
            <a:ext cx="1093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Sorgente di elettroni</a:t>
            </a:r>
            <a:endParaRPr lang="it-IT" sz="1400" dirty="0"/>
          </a:p>
        </p:txBody>
      </p:sp>
      <p:sp>
        <p:nvSpPr>
          <p:cNvPr id="53" name="Rectangle 9"/>
          <p:cNvSpPr/>
          <p:nvPr/>
        </p:nvSpPr>
        <p:spPr>
          <a:xfrm>
            <a:off x="1680615" y="3867894"/>
            <a:ext cx="947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/>
              <a:t>Due fenditure</a:t>
            </a:r>
            <a:endParaRPr lang="it-IT" sz="1200" dirty="0"/>
          </a:p>
        </p:txBody>
      </p:sp>
      <p:sp>
        <p:nvSpPr>
          <p:cNvPr id="54" name="Rectangle 9"/>
          <p:cNvSpPr/>
          <p:nvPr/>
        </p:nvSpPr>
        <p:spPr>
          <a:xfrm>
            <a:off x="2697209" y="4126309"/>
            <a:ext cx="1240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/>
              <a:t>Schermo di raccolta</a:t>
            </a:r>
            <a:endParaRPr lang="it-IT" sz="1200" dirty="0"/>
          </a:p>
        </p:txBody>
      </p:sp>
      <p:sp>
        <p:nvSpPr>
          <p:cNvPr id="57" name="Rectangle 9"/>
          <p:cNvSpPr/>
          <p:nvPr/>
        </p:nvSpPr>
        <p:spPr>
          <a:xfrm>
            <a:off x="3587205" y="4260370"/>
            <a:ext cx="2094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dirty="0" smtClean="0"/>
              <a:t>Grafico della Probabilità di arrivo nelle varie posizioni dello schermo</a:t>
            </a:r>
            <a:endParaRPr lang="it-IT" sz="1200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5868144" y="3373130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Come è </a:t>
            </a:r>
            <a:r>
              <a:rPr lang="it-IT" sz="1600" dirty="0"/>
              <a:t> </a:t>
            </a:r>
            <a:r>
              <a:rPr lang="it-IT" sz="1600" dirty="0" smtClean="0"/>
              <a:t>possibile?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L’interferenza c’è solo con le onde, che passano da entrambe le fenditure.</a:t>
            </a:r>
          </a:p>
          <a:p>
            <a:pPr marL="285750" indent="-285750">
              <a:buFontTx/>
              <a:buChar char="-"/>
            </a:pPr>
            <a:r>
              <a:rPr lang="it-IT" sz="1600" dirty="0" smtClean="0"/>
              <a:t>Gli elettroni arrivano uno ad uno e sono indivisibili!</a:t>
            </a:r>
            <a:endParaRPr lang="it-IT" sz="1600" dirty="0"/>
          </a:p>
        </p:txBody>
      </p:sp>
      <p:sp>
        <p:nvSpPr>
          <p:cNvPr id="25" name="Rettangolo con singolo angolo arrotondato 24"/>
          <p:cNvSpPr/>
          <p:nvPr/>
        </p:nvSpPr>
        <p:spPr>
          <a:xfrm>
            <a:off x="3419872" y="1349062"/>
            <a:ext cx="144016" cy="2808311"/>
          </a:xfrm>
          <a:prstGeom prst="round1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8" name="Gruppo 37"/>
          <p:cNvGrpSpPr/>
          <p:nvPr/>
        </p:nvGrpSpPr>
        <p:grpSpPr>
          <a:xfrm>
            <a:off x="2051720" y="1421070"/>
            <a:ext cx="352104" cy="2520280"/>
            <a:chOff x="2051720" y="915566"/>
            <a:chExt cx="352104" cy="2520280"/>
          </a:xfrm>
        </p:grpSpPr>
        <p:grpSp>
          <p:nvGrpSpPr>
            <p:cNvPr id="26" name="Gruppo 25"/>
            <p:cNvGrpSpPr/>
            <p:nvPr/>
          </p:nvGrpSpPr>
          <p:grpSpPr>
            <a:xfrm>
              <a:off x="2347127" y="915566"/>
              <a:ext cx="56697" cy="2520280"/>
              <a:chOff x="2347127" y="915566"/>
              <a:chExt cx="56697" cy="2520280"/>
            </a:xfrm>
          </p:grpSpPr>
          <p:sp>
            <p:nvSpPr>
              <p:cNvPr id="20" name="Rettangolo con singolo angolo arrotondato 19"/>
              <p:cNvSpPr/>
              <p:nvPr/>
            </p:nvSpPr>
            <p:spPr>
              <a:xfrm>
                <a:off x="2347358" y="915566"/>
                <a:ext cx="54000" cy="936104"/>
              </a:xfrm>
              <a:prstGeom prst="round1Rect">
                <a:avLst/>
              </a:prstGeom>
              <a:pattFill prst="pct10">
                <a:fgClr>
                  <a:schemeClr val="accent1"/>
                </a:fgClr>
                <a:bgClr>
                  <a:schemeClr val="bg1"/>
                </a:bgClr>
              </a:patt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ttangolo con singolo angolo arrotondato 22"/>
              <p:cNvSpPr/>
              <p:nvPr/>
            </p:nvSpPr>
            <p:spPr>
              <a:xfrm>
                <a:off x="2349824" y="1952716"/>
                <a:ext cx="54000" cy="446518"/>
              </a:xfrm>
              <a:prstGeom prst="round1Rect">
                <a:avLst/>
              </a:prstGeom>
              <a:pattFill prst="pct10">
                <a:fgClr>
                  <a:schemeClr val="accent1"/>
                </a:fgClr>
                <a:bgClr>
                  <a:schemeClr val="bg1"/>
                </a:bgClr>
              </a:patt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Rettangolo con singolo angolo arrotondato 23"/>
              <p:cNvSpPr/>
              <p:nvPr/>
            </p:nvSpPr>
            <p:spPr>
              <a:xfrm>
                <a:off x="2347127" y="2499742"/>
                <a:ext cx="54000" cy="936104"/>
              </a:xfrm>
              <a:prstGeom prst="round1Rect">
                <a:avLst/>
              </a:prstGeom>
              <a:pattFill prst="pct10">
                <a:fgClr>
                  <a:schemeClr val="accent1"/>
                </a:fgClr>
                <a:bgClr>
                  <a:schemeClr val="bg1"/>
                </a:bgClr>
              </a:patt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8" name="CasellaDiTesto 27"/>
            <p:cNvSpPr txBox="1"/>
            <p:nvPr/>
          </p:nvSpPr>
          <p:spPr>
            <a:xfrm>
              <a:off x="2051720" y="1480890"/>
              <a:ext cx="329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FF0000"/>
                  </a:solidFill>
                </a:rPr>
                <a:t>1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2051720" y="2498294"/>
              <a:ext cx="329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3844116" y="1478552"/>
            <a:ext cx="1837746" cy="2654386"/>
            <a:chOff x="4209105" y="915566"/>
            <a:chExt cx="1837746" cy="2736303"/>
          </a:xfrm>
        </p:grpSpPr>
        <p:grpSp>
          <p:nvGrpSpPr>
            <p:cNvPr id="58" name="Gruppo 57"/>
            <p:cNvGrpSpPr/>
            <p:nvPr/>
          </p:nvGrpSpPr>
          <p:grpSpPr>
            <a:xfrm>
              <a:off x="4209105" y="915566"/>
              <a:ext cx="1587031" cy="2736303"/>
              <a:chOff x="3777057" y="915566"/>
              <a:chExt cx="1587031" cy="2736303"/>
            </a:xfrm>
          </p:grpSpPr>
          <p:cxnSp>
            <p:nvCxnSpPr>
              <p:cNvPr id="30" name="Connettore 1 29"/>
              <p:cNvCxnSpPr/>
              <p:nvPr/>
            </p:nvCxnSpPr>
            <p:spPr>
              <a:xfrm flipH="1">
                <a:off x="3777057" y="915566"/>
                <a:ext cx="2855" cy="2736303"/>
              </a:xfrm>
              <a:prstGeom prst="line">
                <a:avLst/>
              </a:prstGeom>
              <a:ln w="2286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 flipH="1">
                <a:off x="3777057" y="2172692"/>
                <a:ext cx="1587031" cy="0"/>
              </a:xfrm>
              <a:prstGeom prst="line">
                <a:avLst/>
              </a:prstGeom>
              <a:ln w="22860">
                <a:solidFill>
                  <a:schemeClr val="tx1"/>
                </a:solidFill>
                <a:headEnd type="triangl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Rectangle 9"/>
            <p:cNvSpPr/>
            <p:nvPr/>
          </p:nvSpPr>
          <p:spPr>
            <a:xfrm>
              <a:off x="5577962" y="1863438"/>
              <a:ext cx="468889" cy="317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 smtClean="0"/>
                <a:t>P(x)</a:t>
              </a:r>
              <a:endParaRPr lang="it-IT" sz="1400" dirty="0"/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3860179" y="1126972"/>
            <a:ext cx="4103287" cy="2524897"/>
            <a:chOff x="3860179" y="1126972"/>
            <a:chExt cx="4103287" cy="2524897"/>
          </a:xfrm>
        </p:grpSpPr>
        <p:sp>
          <p:nvSpPr>
            <p:cNvPr id="4" name="CasellaDiTesto 3"/>
            <p:cNvSpPr txBox="1"/>
            <p:nvPr/>
          </p:nvSpPr>
          <p:spPr>
            <a:xfrm>
              <a:off x="5659210" y="1126972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it-IT" sz="1600" dirty="0" smtClean="0">
                  <a:solidFill>
                    <a:srgbClr val="FF0000"/>
                  </a:solidFill>
                </a:rPr>
                <a:t>Aperta solo la fenditura 1: </a:t>
              </a:r>
              <a:r>
                <a:rPr lang="it-IT" sz="1600" dirty="0">
                  <a:solidFill>
                    <a:srgbClr val="FF0000"/>
                  </a:solidFill>
                </a:rPr>
                <a:t> </a:t>
              </a:r>
              <a:r>
                <a:rPr lang="it-IT" sz="1600" dirty="0" smtClean="0">
                  <a:solidFill>
                    <a:srgbClr val="FF0000"/>
                  </a:solidFill>
                </a:rPr>
                <a:t>P1</a:t>
              </a:r>
            </a:p>
          </p:txBody>
        </p:sp>
        <p:sp>
          <p:nvSpPr>
            <p:cNvPr id="60" name="Figura a mano libera 59"/>
            <p:cNvSpPr/>
            <p:nvPr/>
          </p:nvSpPr>
          <p:spPr>
            <a:xfrm rot="5400000">
              <a:off x="2954137" y="2043228"/>
              <a:ext cx="2514683" cy="702600"/>
            </a:xfrm>
            <a:custGeom>
              <a:avLst/>
              <a:gdLst>
                <a:gd name="connsiteX0" fmla="*/ 0 w 1239140"/>
                <a:gd name="connsiteY0" fmla="*/ 222190 h 231716"/>
                <a:gd name="connsiteX1" fmla="*/ 256374 w 1239140"/>
                <a:gd name="connsiteY1" fmla="*/ 196553 h 231716"/>
                <a:gd name="connsiteX2" fmla="*/ 666572 w 1239140"/>
                <a:gd name="connsiteY2" fmla="*/ 0 h 231716"/>
                <a:gd name="connsiteX3" fmla="*/ 1034041 w 1239140"/>
                <a:gd name="connsiteY3" fmla="*/ 196553 h 231716"/>
                <a:gd name="connsiteX4" fmla="*/ 1239140 w 1239140"/>
                <a:gd name="connsiteY4" fmla="*/ 230736 h 231716"/>
                <a:gd name="connsiteX0" fmla="*/ 0 w 1239140"/>
                <a:gd name="connsiteY0" fmla="*/ 222285 h 231811"/>
                <a:gd name="connsiteX1" fmla="*/ 248286 w 1239140"/>
                <a:gd name="connsiteY1" fmla="*/ 171235 h 231811"/>
                <a:gd name="connsiteX2" fmla="*/ 666572 w 1239140"/>
                <a:gd name="connsiteY2" fmla="*/ 95 h 231811"/>
                <a:gd name="connsiteX3" fmla="*/ 1034041 w 1239140"/>
                <a:gd name="connsiteY3" fmla="*/ 196648 h 231811"/>
                <a:gd name="connsiteX4" fmla="*/ 1239140 w 1239140"/>
                <a:gd name="connsiteY4" fmla="*/ 230831 h 231811"/>
                <a:gd name="connsiteX0" fmla="*/ 0 w 1239140"/>
                <a:gd name="connsiteY0" fmla="*/ 222190 h 230871"/>
                <a:gd name="connsiteX1" fmla="*/ 248286 w 1239140"/>
                <a:gd name="connsiteY1" fmla="*/ 171140 h 230871"/>
                <a:gd name="connsiteX2" fmla="*/ 666572 w 1239140"/>
                <a:gd name="connsiteY2" fmla="*/ 0 h 230871"/>
                <a:gd name="connsiteX3" fmla="*/ 1058304 w 1239140"/>
                <a:gd name="connsiteY3" fmla="*/ 171139 h 230871"/>
                <a:gd name="connsiteX4" fmla="*/ 1239140 w 1239140"/>
                <a:gd name="connsiteY4" fmla="*/ 230736 h 230871"/>
                <a:gd name="connsiteX0" fmla="*/ 0 w 1239140"/>
                <a:gd name="connsiteY0" fmla="*/ 222200 h 230849"/>
                <a:gd name="connsiteX1" fmla="*/ 248286 w 1239140"/>
                <a:gd name="connsiteY1" fmla="*/ 171150 h 230849"/>
                <a:gd name="connsiteX2" fmla="*/ 666572 w 1239140"/>
                <a:gd name="connsiteY2" fmla="*/ 10 h 230849"/>
                <a:gd name="connsiteX3" fmla="*/ 1075199 w 1239140"/>
                <a:gd name="connsiteY3" fmla="*/ 163186 h 230849"/>
                <a:gd name="connsiteX4" fmla="*/ 1239140 w 1239140"/>
                <a:gd name="connsiteY4" fmla="*/ 230746 h 230849"/>
                <a:gd name="connsiteX0" fmla="*/ 0 w 1239140"/>
                <a:gd name="connsiteY0" fmla="*/ 222209 h 230858"/>
                <a:gd name="connsiteX1" fmla="*/ 252509 w 1239140"/>
                <a:gd name="connsiteY1" fmla="*/ 152579 h 230858"/>
                <a:gd name="connsiteX2" fmla="*/ 666572 w 1239140"/>
                <a:gd name="connsiteY2" fmla="*/ 19 h 230858"/>
                <a:gd name="connsiteX3" fmla="*/ 1075199 w 1239140"/>
                <a:gd name="connsiteY3" fmla="*/ 163195 h 230858"/>
                <a:gd name="connsiteX4" fmla="*/ 1239140 w 1239140"/>
                <a:gd name="connsiteY4" fmla="*/ 230755 h 230858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4481"/>
                <a:gd name="connsiteY0" fmla="*/ 222209 h 233505"/>
                <a:gd name="connsiteX1" fmla="*/ 252509 w 1264481"/>
                <a:gd name="connsiteY1" fmla="*/ 152579 h 233505"/>
                <a:gd name="connsiteX2" fmla="*/ 666572 w 1264481"/>
                <a:gd name="connsiteY2" fmla="*/ 19 h 233505"/>
                <a:gd name="connsiteX3" fmla="*/ 1075199 w 1264481"/>
                <a:gd name="connsiteY3" fmla="*/ 163195 h 233505"/>
                <a:gd name="connsiteX4" fmla="*/ 1264481 w 1264481"/>
                <a:gd name="connsiteY4" fmla="*/ 233409 h 23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481" h="233505">
                  <a:moveTo>
                    <a:pt x="0" y="222209"/>
                  </a:moveTo>
                  <a:cubicBezTo>
                    <a:pt x="72639" y="227906"/>
                    <a:pt x="141414" y="189611"/>
                    <a:pt x="252509" y="152579"/>
                  </a:cubicBezTo>
                  <a:cubicBezTo>
                    <a:pt x="363604" y="115547"/>
                    <a:pt x="529457" y="-1750"/>
                    <a:pt x="666572" y="19"/>
                  </a:cubicBezTo>
                  <a:cubicBezTo>
                    <a:pt x="803687" y="1788"/>
                    <a:pt x="975548" y="124297"/>
                    <a:pt x="1075199" y="163195"/>
                  </a:cubicBezTo>
                  <a:cubicBezTo>
                    <a:pt x="1174850" y="202093"/>
                    <a:pt x="1209645" y="235545"/>
                    <a:pt x="1264481" y="233409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3851920" y="1287600"/>
            <a:ext cx="4134198" cy="2873743"/>
            <a:chOff x="3851920" y="1287600"/>
            <a:chExt cx="4134198" cy="2873743"/>
          </a:xfrm>
        </p:grpSpPr>
        <p:grpSp>
          <p:nvGrpSpPr>
            <p:cNvPr id="15" name="Gruppo 14"/>
            <p:cNvGrpSpPr/>
            <p:nvPr/>
          </p:nvGrpSpPr>
          <p:grpSpPr>
            <a:xfrm rot="5400000">
              <a:off x="3132497" y="2007023"/>
              <a:ext cx="2873743" cy="1434897"/>
              <a:chOff x="3625795" y="1666937"/>
              <a:chExt cx="2962429" cy="1434897"/>
            </a:xfrm>
          </p:grpSpPr>
          <p:sp>
            <p:nvSpPr>
              <p:cNvPr id="14" name="Figura a mano libera 13"/>
              <p:cNvSpPr/>
              <p:nvPr/>
            </p:nvSpPr>
            <p:spPr>
              <a:xfrm>
                <a:off x="3625795" y="1666937"/>
                <a:ext cx="1574358" cy="1424991"/>
              </a:xfrm>
              <a:custGeom>
                <a:avLst/>
                <a:gdLst>
                  <a:gd name="connsiteX0" fmla="*/ 0 w 1574358"/>
                  <a:gd name="connsiteY0" fmla="*/ 1378413 h 1424991"/>
                  <a:gd name="connsiteX1" fmla="*/ 278295 w 1574358"/>
                  <a:gd name="connsiteY1" fmla="*/ 1338656 h 1424991"/>
                  <a:gd name="connsiteX2" fmla="*/ 389614 w 1574358"/>
                  <a:gd name="connsiteY2" fmla="*/ 1076263 h 1424991"/>
                  <a:gd name="connsiteX3" fmla="*/ 461175 w 1574358"/>
                  <a:gd name="connsiteY3" fmla="*/ 1346607 h 1424991"/>
                  <a:gd name="connsiteX4" fmla="*/ 556591 w 1574358"/>
                  <a:gd name="connsiteY4" fmla="*/ 1378413 h 1424991"/>
                  <a:gd name="connsiteX5" fmla="*/ 683812 w 1574358"/>
                  <a:gd name="connsiteY5" fmla="*/ 758211 h 1424991"/>
                  <a:gd name="connsiteX6" fmla="*/ 787179 w 1574358"/>
                  <a:gd name="connsiteY6" fmla="*/ 1354559 h 1424991"/>
                  <a:gd name="connsiteX7" fmla="*/ 970059 w 1574358"/>
                  <a:gd name="connsiteY7" fmla="*/ 527623 h 1424991"/>
                  <a:gd name="connsiteX8" fmla="*/ 1097280 w 1574358"/>
                  <a:gd name="connsiteY8" fmla="*/ 1370461 h 1424991"/>
                  <a:gd name="connsiteX9" fmla="*/ 1423283 w 1574358"/>
                  <a:gd name="connsiteY9" fmla="*/ 50545 h 1424991"/>
                  <a:gd name="connsiteX10" fmla="*/ 1574358 w 1574358"/>
                  <a:gd name="connsiteY10" fmla="*/ 400402 h 1424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4358" h="1424991">
                    <a:moveTo>
                      <a:pt x="0" y="1378413"/>
                    </a:moveTo>
                    <a:cubicBezTo>
                      <a:pt x="106679" y="1383713"/>
                      <a:pt x="213359" y="1389014"/>
                      <a:pt x="278295" y="1338656"/>
                    </a:cubicBezTo>
                    <a:cubicBezTo>
                      <a:pt x="343231" y="1288298"/>
                      <a:pt x="359134" y="1074938"/>
                      <a:pt x="389614" y="1076263"/>
                    </a:cubicBezTo>
                    <a:cubicBezTo>
                      <a:pt x="420094" y="1077588"/>
                      <a:pt x="433346" y="1296249"/>
                      <a:pt x="461175" y="1346607"/>
                    </a:cubicBezTo>
                    <a:cubicBezTo>
                      <a:pt x="489005" y="1396965"/>
                      <a:pt x="519485" y="1476479"/>
                      <a:pt x="556591" y="1378413"/>
                    </a:cubicBezTo>
                    <a:cubicBezTo>
                      <a:pt x="593697" y="1280347"/>
                      <a:pt x="645381" y="762187"/>
                      <a:pt x="683812" y="758211"/>
                    </a:cubicBezTo>
                    <a:cubicBezTo>
                      <a:pt x="722243" y="754235"/>
                      <a:pt x="739471" y="1392990"/>
                      <a:pt x="787179" y="1354559"/>
                    </a:cubicBezTo>
                    <a:cubicBezTo>
                      <a:pt x="834887" y="1316128"/>
                      <a:pt x="918376" y="524973"/>
                      <a:pt x="970059" y="527623"/>
                    </a:cubicBezTo>
                    <a:cubicBezTo>
                      <a:pt x="1021743" y="530273"/>
                      <a:pt x="1021743" y="1449974"/>
                      <a:pt x="1097280" y="1370461"/>
                    </a:cubicBezTo>
                    <a:cubicBezTo>
                      <a:pt x="1172817" y="1290948"/>
                      <a:pt x="1343770" y="212221"/>
                      <a:pt x="1423283" y="50545"/>
                    </a:cubicBezTo>
                    <a:cubicBezTo>
                      <a:pt x="1502796" y="-111131"/>
                      <a:pt x="1538577" y="144635"/>
                      <a:pt x="1574358" y="40040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Figura a mano libera 64"/>
              <p:cNvSpPr/>
              <p:nvPr/>
            </p:nvSpPr>
            <p:spPr>
              <a:xfrm flipH="1">
                <a:off x="4953856" y="1676843"/>
                <a:ext cx="1634368" cy="1424991"/>
              </a:xfrm>
              <a:custGeom>
                <a:avLst/>
                <a:gdLst>
                  <a:gd name="connsiteX0" fmla="*/ 0 w 1574358"/>
                  <a:gd name="connsiteY0" fmla="*/ 1378413 h 1424991"/>
                  <a:gd name="connsiteX1" fmla="*/ 278295 w 1574358"/>
                  <a:gd name="connsiteY1" fmla="*/ 1338656 h 1424991"/>
                  <a:gd name="connsiteX2" fmla="*/ 389614 w 1574358"/>
                  <a:gd name="connsiteY2" fmla="*/ 1076263 h 1424991"/>
                  <a:gd name="connsiteX3" fmla="*/ 461175 w 1574358"/>
                  <a:gd name="connsiteY3" fmla="*/ 1346607 h 1424991"/>
                  <a:gd name="connsiteX4" fmla="*/ 556591 w 1574358"/>
                  <a:gd name="connsiteY4" fmla="*/ 1378413 h 1424991"/>
                  <a:gd name="connsiteX5" fmla="*/ 683812 w 1574358"/>
                  <a:gd name="connsiteY5" fmla="*/ 758211 h 1424991"/>
                  <a:gd name="connsiteX6" fmla="*/ 787179 w 1574358"/>
                  <a:gd name="connsiteY6" fmla="*/ 1354559 h 1424991"/>
                  <a:gd name="connsiteX7" fmla="*/ 970059 w 1574358"/>
                  <a:gd name="connsiteY7" fmla="*/ 527623 h 1424991"/>
                  <a:gd name="connsiteX8" fmla="*/ 1097280 w 1574358"/>
                  <a:gd name="connsiteY8" fmla="*/ 1370461 h 1424991"/>
                  <a:gd name="connsiteX9" fmla="*/ 1423283 w 1574358"/>
                  <a:gd name="connsiteY9" fmla="*/ 50545 h 1424991"/>
                  <a:gd name="connsiteX10" fmla="*/ 1574358 w 1574358"/>
                  <a:gd name="connsiteY10" fmla="*/ 400402 h 1424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4358" h="1424991">
                    <a:moveTo>
                      <a:pt x="0" y="1378413"/>
                    </a:moveTo>
                    <a:cubicBezTo>
                      <a:pt x="106679" y="1383713"/>
                      <a:pt x="213359" y="1389014"/>
                      <a:pt x="278295" y="1338656"/>
                    </a:cubicBezTo>
                    <a:cubicBezTo>
                      <a:pt x="343231" y="1288298"/>
                      <a:pt x="359134" y="1074938"/>
                      <a:pt x="389614" y="1076263"/>
                    </a:cubicBezTo>
                    <a:cubicBezTo>
                      <a:pt x="420094" y="1077588"/>
                      <a:pt x="433346" y="1296249"/>
                      <a:pt x="461175" y="1346607"/>
                    </a:cubicBezTo>
                    <a:cubicBezTo>
                      <a:pt x="489005" y="1396965"/>
                      <a:pt x="519485" y="1476479"/>
                      <a:pt x="556591" y="1378413"/>
                    </a:cubicBezTo>
                    <a:cubicBezTo>
                      <a:pt x="593697" y="1280347"/>
                      <a:pt x="645381" y="762187"/>
                      <a:pt x="683812" y="758211"/>
                    </a:cubicBezTo>
                    <a:cubicBezTo>
                      <a:pt x="722243" y="754235"/>
                      <a:pt x="739471" y="1392990"/>
                      <a:pt x="787179" y="1354559"/>
                    </a:cubicBezTo>
                    <a:cubicBezTo>
                      <a:pt x="834887" y="1316128"/>
                      <a:pt x="918376" y="524973"/>
                      <a:pt x="970059" y="527623"/>
                    </a:cubicBezTo>
                    <a:cubicBezTo>
                      <a:pt x="1021743" y="530273"/>
                      <a:pt x="1021743" y="1449974"/>
                      <a:pt x="1097280" y="1370461"/>
                    </a:cubicBezTo>
                    <a:cubicBezTo>
                      <a:pt x="1172817" y="1290948"/>
                      <a:pt x="1343770" y="212221"/>
                      <a:pt x="1423283" y="50545"/>
                    </a:cubicBezTo>
                    <a:cubicBezTo>
                      <a:pt x="1502796" y="-111131"/>
                      <a:pt x="1538577" y="144635"/>
                      <a:pt x="1574358" y="40040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1" name="CasellaDiTesto 90"/>
            <p:cNvSpPr txBox="1"/>
            <p:nvPr/>
          </p:nvSpPr>
          <p:spPr>
            <a:xfrm>
              <a:off x="5681862" y="2355726"/>
              <a:ext cx="2304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it-IT" sz="1600" dirty="0" smtClean="0"/>
                <a:t>Aperte tutte e due: </a:t>
              </a:r>
              <a:r>
                <a:rPr lang="it-IT" sz="1600" dirty="0"/>
                <a:t>P</a:t>
              </a:r>
              <a:endParaRPr lang="it-IT" sz="1600" dirty="0" smtClean="0"/>
            </a:p>
            <a:p>
              <a:r>
                <a:rPr lang="it-IT" sz="1600" b="1" dirty="0" smtClean="0">
                  <a:solidFill>
                    <a:srgbClr val="FF0000"/>
                  </a:solidFill>
                </a:rPr>
                <a:t>      C’è interferenza! </a:t>
              </a:r>
            </a:p>
            <a:p>
              <a:r>
                <a:rPr lang="it-IT" sz="1600" b="1" dirty="0">
                  <a:solidFill>
                    <a:srgbClr val="FF0000"/>
                  </a:solidFill>
                </a:rPr>
                <a:t> </a:t>
              </a:r>
              <a:r>
                <a:rPr lang="it-IT" sz="1600" b="1" dirty="0" smtClean="0">
                  <a:solidFill>
                    <a:srgbClr val="FF0000"/>
                  </a:solidFill>
                </a:rPr>
                <a:t>                 </a:t>
              </a:r>
              <a:r>
                <a:rPr lang="it-IT" sz="4000" b="1" dirty="0" smtClean="0">
                  <a:solidFill>
                    <a:srgbClr val="FF0000"/>
                  </a:solidFill>
                </a:rPr>
                <a:t>?</a:t>
              </a:r>
              <a:endParaRPr lang="it-IT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3860179" y="1635647"/>
            <a:ext cx="4103287" cy="2624723"/>
            <a:chOff x="3860179" y="1635647"/>
            <a:chExt cx="4103287" cy="2624723"/>
          </a:xfrm>
        </p:grpSpPr>
        <p:sp>
          <p:nvSpPr>
            <p:cNvPr id="80" name="Figura a mano libera 79"/>
            <p:cNvSpPr/>
            <p:nvPr/>
          </p:nvSpPr>
          <p:spPr>
            <a:xfrm rot="5400000">
              <a:off x="2899117" y="2596709"/>
              <a:ext cx="2624723" cy="702600"/>
            </a:xfrm>
            <a:custGeom>
              <a:avLst/>
              <a:gdLst>
                <a:gd name="connsiteX0" fmla="*/ 0 w 1239140"/>
                <a:gd name="connsiteY0" fmla="*/ 222190 h 231716"/>
                <a:gd name="connsiteX1" fmla="*/ 256374 w 1239140"/>
                <a:gd name="connsiteY1" fmla="*/ 196553 h 231716"/>
                <a:gd name="connsiteX2" fmla="*/ 666572 w 1239140"/>
                <a:gd name="connsiteY2" fmla="*/ 0 h 231716"/>
                <a:gd name="connsiteX3" fmla="*/ 1034041 w 1239140"/>
                <a:gd name="connsiteY3" fmla="*/ 196553 h 231716"/>
                <a:gd name="connsiteX4" fmla="*/ 1239140 w 1239140"/>
                <a:gd name="connsiteY4" fmla="*/ 230736 h 231716"/>
                <a:gd name="connsiteX0" fmla="*/ 0 w 1239140"/>
                <a:gd name="connsiteY0" fmla="*/ 222285 h 231811"/>
                <a:gd name="connsiteX1" fmla="*/ 248286 w 1239140"/>
                <a:gd name="connsiteY1" fmla="*/ 171235 h 231811"/>
                <a:gd name="connsiteX2" fmla="*/ 666572 w 1239140"/>
                <a:gd name="connsiteY2" fmla="*/ 95 h 231811"/>
                <a:gd name="connsiteX3" fmla="*/ 1034041 w 1239140"/>
                <a:gd name="connsiteY3" fmla="*/ 196648 h 231811"/>
                <a:gd name="connsiteX4" fmla="*/ 1239140 w 1239140"/>
                <a:gd name="connsiteY4" fmla="*/ 230831 h 231811"/>
                <a:gd name="connsiteX0" fmla="*/ 0 w 1239140"/>
                <a:gd name="connsiteY0" fmla="*/ 222190 h 230871"/>
                <a:gd name="connsiteX1" fmla="*/ 248286 w 1239140"/>
                <a:gd name="connsiteY1" fmla="*/ 171140 h 230871"/>
                <a:gd name="connsiteX2" fmla="*/ 666572 w 1239140"/>
                <a:gd name="connsiteY2" fmla="*/ 0 h 230871"/>
                <a:gd name="connsiteX3" fmla="*/ 1058304 w 1239140"/>
                <a:gd name="connsiteY3" fmla="*/ 171139 h 230871"/>
                <a:gd name="connsiteX4" fmla="*/ 1239140 w 1239140"/>
                <a:gd name="connsiteY4" fmla="*/ 230736 h 230871"/>
                <a:gd name="connsiteX0" fmla="*/ 0 w 1239140"/>
                <a:gd name="connsiteY0" fmla="*/ 222200 h 230849"/>
                <a:gd name="connsiteX1" fmla="*/ 248286 w 1239140"/>
                <a:gd name="connsiteY1" fmla="*/ 171150 h 230849"/>
                <a:gd name="connsiteX2" fmla="*/ 666572 w 1239140"/>
                <a:gd name="connsiteY2" fmla="*/ 10 h 230849"/>
                <a:gd name="connsiteX3" fmla="*/ 1075199 w 1239140"/>
                <a:gd name="connsiteY3" fmla="*/ 163186 h 230849"/>
                <a:gd name="connsiteX4" fmla="*/ 1239140 w 1239140"/>
                <a:gd name="connsiteY4" fmla="*/ 230746 h 230849"/>
                <a:gd name="connsiteX0" fmla="*/ 0 w 1239140"/>
                <a:gd name="connsiteY0" fmla="*/ 222209 h 230858"/>
                <a:gd name="connsiteX1" fmla="*/ 252509 w 1239140"/>
                <a:gd name="connsiteY1" fmla="*/ 152579 h 230858"/>
                <a:gd name="connsiteX2" fmla="*/ 666572 w 1239140"/>
                <a:gd name="connsiteY2" fmla="*/ 19 h 230858"/>
                <a:gd name="connsiteX3" fmla="*/ 1075199 w 1239140"/>
                <a:gd name="connsiteY3" fmla="*/ 163195 h 230858"/>
                <a:gd name="connsiteX4" fmla="*/ 1239140 w 1239140"/>
                <a:gd name="connsiteY4" fmla="*/ 230755 h 230858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8705"/>
                <a:gd name="connsiteY0" fmla="*/ 222209 h 238804"/>
                <a:gd name="connsiteX1" fmla="*/ 252509 w 1268705"/>
                <a:gd name="connsiteY1" fmla="*/ 152579 h 238804"/>
                <a:gd name="connsiteX2" fmla="*/ 666572 w 1268705"/>
                <a:gd name="connsiteY2" fmla="*/ 19 h 238804"/>
                <a:gd name="connsiteX3" fmla="*/ 1075199 w 1268705"/>
                <a:gd name="connsiteY3" fmla="*/ 163195 h 238804"/>
                <a:gd name="connsiteX4" fmla="*/ 1268705 w 1268705"/>
                <a:gd name="connsiteY4" fmla="*/ 238718 h 238804"/>
                <a:gd name="connsiteX0" fmla="*/ 0 w 1264481"/>
                <a:gd name="connsiteY0" fmla="*/ 222209 h 233505"/>
                <a:gd name="connsiteX1" fmla="*/ 252509 w 1264481"/>
                <a:gd name="connsiteY1" fmla="*/ 152579 h 233505"/>
                <a:gd name="connsiteX2" fmla="*/ 666572 w 1264481"/>
                <a:gd name="connsiteY2" fmla="*/ 19 h 233505"/>
                <a:gd name="connsiteX3" fmla="*/ 1075199 w 1264481"/>
                <a:gd name="connsiteY3" fmla="*/ 163195 h 233505"/>
                <a:gd name="connsiteX4" fmla="*/ 1264481 w 1264481"/>
                <a:gd name="connsiteY4" fmla="*/ 233409 h 23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4481" h="233505">
                  <a:moveTo>
                    <a:pt x="0" y="222209"/>
                  </a:moveTo>
                  <a:cubicBezTo>
                    <a:pt x="72639" y="227906"/>
                    <a:pt x="141414" y="189611"/>
                    <a:pt x="252509" y="152579"/>
                  </a:cubicBezTo>
                  <a:cubicBezTo>
                    <a:pt x="363604" y="115547"/>
                    <a:pt x="529457" y="-1750"/>
                    <a:pt x="666572" y="19"/>
                  </a:cubicBezTo>
                  <a:cubicBezTo>
                    <a:pt x="803687" y="1788"/>
                    <a:pt x="975548" y="124297"/>
                    <a:pt x="1075199" y="163195"/>
                  </a:cubicBezTo>
                  <a:cubicBezTo>
                    <a:pt x="1174850" y="202093"/>
                    <a:pt x="1209645" y="235545"/>
                    <a:pt x="1264481" y="233409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CasellaDiTesto 91"/>
            <p:cNvSpPr txBox="1"/>
            <p:nvPr/>
          </p:nvSpPr>
          <p:spPr>
            <a:xfrm>
              <a:off x="5659210" y="1707654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it-IT" sz="1600" dirty="0" smtClean="0">
                  <a:solidFill>
                    <a:srgbClr val="0000FF"/>
                  </a:solidFill>
                </a:rPr>
                <a:t>Aperta solo la fenditura 2: </a:t>
              </a:r>
              <a:r>
                <a:rPr lang="it-IT" sz="1600" dirty="0">
                  <a:solidFill>
                    <a:srgbClr val="0000FF"/>
                  </a:solidFill>
                </a:rPr>
                <a:t>P</a:t>
              </a:r>
              <a:endParaRPr lang="it-IT" sz="1600" dirty="0" smtClean="0">
                <a:solidFill>
                  <a:srgbClr val="0000FF"/>
                </a:solidFill>
              </a:endParaRPr>
            </a:p>
          </p:txBody>
        </p:sp>
      </p:grpSp>
      <p:pic>
        <p:nvPicPr>
          <p:cNvPr id="75" name="Picture 3" descr="C:\Users\cc\AppData\Local\Microsoft\Windows\Temporary Internet Files\Content.IE5\RUM7AXTG\MC900230682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18" y="2614758"/>
            <a:ext cx="659512" cy="3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uppo 75"/>
          <p:cNvGrpSpPr/>
          <p:nvPr/>
        </p:nvGrpSpPr>
        <p:grpSpPr>
          <a:xfrm>
            <a:off x="1771446" y="2525130"/>
            <a:ext cx="203776" cy="702862"/>
            <a:chOff x="1716848" y="2030598"/>
            <a:chExt cx="203776" cy="702862"/>
          </a:xfrm>
          <a:solidFill>
            <a:srgbClr val="008000"/>
          </a:solidFill>
        </p:grpSpPr>
        <p:sp>
          <p:nvSpPr>
            <p:cNvPr id="79" name="Ovale 78"/>
            <p:cNvSpPr/>
            <p:nvPr/>
          </p:nvSpPr>
          <p:spPr>
            <a:xfrm>
              <a:off x="1716848" y="2030598"/>
              <a:ext cx="54000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Ovale 95"/>
            <p:cNvSpPr/>
            <p:nvPr/>
          </p:nvSpPr>
          <p:spPr>
            <a:xfrm>
              <a:off x="1866624" y="2679460"/>
              <a:ext cx="54000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4" name="Ovale 103"/>
          <p:cNvSpPr/>
          <p:nvPr/>
        </p:nvSpPr>
        <p:spPr>
          <a:xfrm>
            <a:off x="1043608" y="2661766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Ovale 104"/>
          <p:cNvSpPr/>
          <p:nvPr/>
        </p:nvSpPr>
        <p:spPr>
          <a:xfrm>
            <a:off x="1786492" y="2360424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6" name="Ovale 105"/>
          <p:cNvSpPr/>
          <p:nvPr/>
        </p:nvSpPr>
        <p:spPr>
          <a:xfrm>
            <a:off x="915257" y="2787827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7" name="Ovale 106"/>
          <p:cNvSpPr/>
          <p:nvPr/>
        </p:nvSpPr>
        <p:spPr>
          <a:xfrm>
            <a:off x="1259632" y="2806349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8" name="Ovale 107"/>
          <p:cNvSpPr/>
          <p:nvPr/>
        </p:nvSpPr>
        <p:spPr>
          <a:xfrm>
            <a:off x="1565672" y="2517750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9" name="Ovale 108"/>
          <p:cNvSpPr/>
          <p:nvPr/>
        </p:nvSpPr>
        <p:spPr>
          <a:xfrm>
            <a:off x="1457648" y="2706539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Ovale 109"/>
          <p:cNvSpPr/>
          <p:nvPr/>
        </p:nvSpPr>
        <p:spPr>
          <a:xfrm>
            <a:off x="1286632" y="2604746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Ovale 110"/>
          <p:cNvSpPr/>
          <p:nvPr/>
        </p:nvSpPr>
        <p:spPr>
          <a:xfrm>
            <a:off x="1853704" y="2733774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Ovale 111"/>
          <p:cNvSpPr/>
          <p:nvPr/>
        </p:nvSpPr>
        <p:spPr>
          <a:xfrm>
            <a:off x="1580092" y="2677139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3" name="Ovale 112"/>
          <p:cNvSpPr/>
          <p:nvPr/>
        </p:nvSpPr>
        <p:spPr>
          <a:xfrm>
            <a:off x="1403648" y="2945888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4" name="Ovale 113"/>
          <p:cNvSpPr/>
          <p:nvPr/>
        </p:nvSpPr>
        <p:spPr>
          <a:xfrm>
            <a:off x="1986871" y="2497129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5" name="Ovale 114"/>
          <p:cNvSpPr/>
          <p:nvPr/>
        </p:nvSpPr>
        <p:spPr>
          <a:xfrm>
            <a:off x="2187788" y="2640763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Ovale 115"/>
          <p:cNvSpPr/>
          <p:nvPr/>
        </p:nvSpPr>
        <p:spPr>
          <a:xfrm>
            <a:off x="2092914" y="2230525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7" name="Ovale 116"/>
          <p:cNvSpPr/>
          <p:nvPr/>
        </p:nvSpPr>
        <p:spPr>
          <a:xfrm>
            <a:off x="2141736" y="2355726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Ovale 117"/>
          <p:cNvSpPr/>
          <p:nvPr/>
        </p:nvSpPr>
        <p:spPr>
          <a:xfrm>
            <a:off x="2038914" y="3221532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9" name="Ovale 118"/>
          <p:cNvSpPr/>
          <p:nvPr/>
        </p:nvSpPr>
        <p:spPr>
          <a:xfrm>
            <a:off x="1732492" y="3161464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0" name="Ovale 119"/>
          <p:cNvSpPr/>
          <p:nvPr/>
        </p:nvSpPr>
        <p:spPr>
          <a:xfrm>
            <a:off x="1997720" y="3005246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Ovale 120"/>
          <p:cNvSpPr/>
          <p:nvPr/>
        </p:nvSpPr>
        <p:spPr>
          <a:xfrm>
            <a:off x="1067657" y="2787774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" name="Ovale 121"/>
          <p:cNvSpPr/>
          <p:nvPr/>
        </p:nvSpPr>
        <p:spPr>
          <a:xfrm>
            <a:off x="1220057" y="2931790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Ovale 122"/>
          <p:cNvSpPr/>
          <p:nvPr/>
        </p:nvSpPr>
        <p:spPr>
          <a:xfrm>
            <a:off x="1709688" y="2931790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Ovale 123"/>
          <p:cNvSpPr/>
          <p:nvPr/>
        </p:nvSpPr>
        <p:spPr>
          <a:xfrm>
            <a:off x="1524857" y="3075806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5" name="Ovale 124"/>
          <p:cNvSpPr/>
          <p:nvPr/>
        </p:nvSpPr>
        <p:spPr>
          <a:xfrm>
            <a:off x="2141736" y="2859782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Ovale 125"/>
          <p:cNvSpPr/>
          <p:nvPr/>
        </p:nvSpPr>
        <p:spPr>
          <a:xfrm>
            <a:off x="2006104" y="2886174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Ovale 126"/>
          <p:cNvSpPr/>
          <p:nvPr/>
        </p:nvSpPr>
        <p:spPr>
          <a:xfrm>
            <a:off x="1979712" y="2643758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8" name="Ovale 127"/>
          <p:cNvSpPr/>
          <p:nvPr/>
        </p:nvSpPr>
        <p:spPr>
          <a:xfrm>
            <a:off x="2267744" y="3003798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9" name="Ovale 128"/>
          <p:cNvSpPr/>
          <p:nvPr/>
        </p:nvSpPr>
        <p:spPr>
          <a:xfrm>
            <a:off x="2267744" y="2373734"/>
            <a:ext cx="54000" cy="540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tella a 5 punte 4"/>
          <p:cNvSpPr/>
          <p:nvPr/>
        </p:nvSpPr>
        <p:spPr>
          <a:xfrm>
            <a:off x="3419872" y="4892436"/>
            <a:ext cx="218607" cy="216024"/>
          </a:xfrm>
          <a:prstGeom prst="star5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CasellaDiTesto 66"/>
          <p:cNvSpPr txBox="1"/>
          <p:nvPr/>
        </p:nvSpPr>
        <p:spPr>
          <a:xfrm>
            <a:off x="3563888" y="3792011"/>
            <a:ext cx="32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23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858000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Perché gli effetti quantistici spesso non si vedono? I fotoni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3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38" y="0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3"/>
              <p:cNvSpPr/>
              <p:nvPr/>
            </p:nvSpPr>
            <p:spPr>
              <a:xfrm>
                <a:off x="-4682" y="1207745"/>
                <a:ext cx="7164288" cy="3234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  <a:defRPr/>
                </a:pPr>
                <a:r>
                  <a:rPr lang="it-IT" sz="1600" b="1" kern="0" dirty="0" smtClean="0"/>
                  <a:t>1 fotone ha un’energia   </a:t>
                </a:r>
                <a14:m>
                  <m:oMath xmlns:m="http://schemas.openxmlformats.org/officeDocument/2006/math">
                    <m:r>
                      <a:rPr lang="it-IT" sz="1600" b="1" i="0" kern="0" smtClean="0">
                        <a:latin typeface="Cambria Math"/>
                        <a:ea typeface="Cambria Math"/>
                      </a:rPr>
                      <m:t>𝐄</m:t>
                    </m:r>
                    <m:r>
                      <a:rPr lang="it-IT" sz="1600" b="1" i="0" kern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it-IT" sz="1600" b="1" i="0" kern="0" smtClean="0">
                        <a:latin typeface="Cambria Math"/>
                        <a:ea typeface="Cambria Math"/>
                      </a:rPr>
                      <m:t>𝐡𝐟</m:t>
                    </m:r>
                  </m:oMath>
                </a14:m>
                <a:r>
                  <a:rPr lang="it-IT" sz="1600" kern="0" dirty="0" smtClean="0"/>
                  <a:t>  ,             dove:</a:t>
                </a:r>
                <a14:m>
                  <m:oMath xmlns:m="http://schemas.openxmlformats.org/officeDocument/2006/math">
                    <m:r>
                      <a:rPr lang="it-IT" sz="1600" b="0" i="0" kern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it-IT" sz="1600" b="1" i="0" kern="0">
                        <a:latin typeface="Cambria Math"/>
                        <a:ea typeface="Cambria Math"/>
                      </a:rPr>
                      <m:t>𝐡</m:t>
                    </m:r>
                    <m:r>
                      <a:rPr lang="it-IT" sz="1600" b="1" i="0" kern="0">
                        <a:latin typeface="Cambria Math"/>
                        <a:ea typeface="Cambria Math"/>
                      </a:rPr>
                      <m:t>=</m:t>
                    </m:r>
                    <m:r>
                      <a:rPr lang="it-IT" sz="1600" b="1" i="0" kern="0">
                        <a:latin typeface="Cambria Math"/>
                        <a:ea typeface="Cambria Math"/>
                      </a:rPr>
                      <m:t>𝟔</m:t>
                    </m:r>
                    <m:r>
                      <a:rPr lang="it-IT" sz="1600" b="1" i="0" kern="0">
                        <a:latin typeface="Cambria Math"/>
                        <a:ea typeface="Cambria Math"/>
                      </a:rPr>
                      <m:t>,</m:t>
                    </m:r>
                    <m:r>
                      <a:rPr lang="it-IT" sz="1600" b="1" i="0" kern="0">
                        <a:latin typeface="Cambria Math"/>
                        <a:ea typeface="Cambria Math"/>
                      </a:rPr>
                      <m:t>𝟔</m:t>
                    </m:r>
                    <m:r>
                      <a:rPr lang="it-IT" sz="1600" b="1" i="0" kern="0">
                        <a:latin typeface="Cambria Math"/>
                        <a:ea typeface="Cambria Math"/>
                      </a:rPr>
                      <m:t> ∙</m:t>
                    </m:r>
                    <m:sSup>
                      <m:sSupPr>
                        <m:ctrlPr>
                          <a:rPr lang="it-IT" sz="1600" b="1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sz="1600" b="1" i="0" kern="0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it-IT" sz="1600" b="1" i="0" ker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it-IT" sz="1600" b="1" i="0" kern="0">
                            <a:latin typeface="Cambria Math"/>
                            <a:ea typeface="Cambria Math"/>
                          </a:rPr>
                          <m:t>𝟑𝟒</m:t>
                        </m:r>
                      </m:sup>
                    </m:sSup>
                    <m:r>
                      <a:rPr lang="it-IT" sz="1600" b="1" i="0" kern="0">
                        <a:latin typeface="Cambria Math"/>
                        <a:ea typeface="Cambria Math"/>
                      </a:rPr>
                      <m:t>  </m:t>
                    </m:r>
                    <m:r>
                      <a:rPr lang="it-IT" sz="1600" b="1" i="0" kern="0">
                        <a:latin typeface="Cambria Math"/>
                        <a:ea typeface="Cambria Math"/>
                      </a:rPr>
                      <m:t>𝐉</m:t>
                    </m:r>
                    <m:r>
                      <a:rPr lang="it-IT" sz="1600" b="1" i="0" kern="0"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sz="1600" b="1" i="0" kern="0">
                        <a:latin typeface="Cambria Math"/>
                        <a:ea typeface="Cambria Math"/>
                      </a:rPr>
                      <m:t>𝐬</m:t>
                    </m:r>
                  </m:oMath>
                </a14:m>
                <a:endParaRPr lang="it-IT" sz="1600" kern="0" dirty="0" smtClean="0"/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  <a:defRPr/>
                </a:pPr>
                <a:r>
                  <a:rPr lang="it-IT" sz="1600" kern="0" dirty="0" smtClean="0"/>
                  <a:t>Prendiamo una lampadina molto debole, da 1 Watt (che va tutto in luce  </a:t>
                </a:r>
                <a:r>
                  <a:rPr lang="it-IT" sz="1600" b="1" kern="0" dirty="0" smtClean="0">
                    <a:solidFill>
                      <a:srgbClr val="008000"/>
                    </a:solidFill>
                  </a:rPr>
                  <a:t>verde</a:t>
                </a:r>
                <a:r>
                  <a:rPr lang="it-IT" sz="1600" kern="0" dirty="0" smtClean="0"/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  <a:defRPr/>
                </a:pPr>
                <a:r>
                  <a:rPr lang="it-IT" sz="1600" kern="0" dirty="0" smtClean="0">
                    <a:sym typeface="Symbol"/>
                  </a:rPr>
                  <a:t>Mettiamoci, per esempio, ad </a:t>
                </a:r>
                <a:r>
                  <a:rPr lang="it-IT" sz="1600" kern="0" dirty="0">
                    <a:sym typeface="Symbol"/>
                  </a:rPr>
                  <a:t>1 metro e calcoliamo quanti fotoni attraversano la nostra pupilla </a:t>
                </a:r>
                <a:r>
                  <a:rPr lang="it-IT" sz="1600" kern="0" dirty="0" smtClean="0">
                    <a:sym typeface="Symbol"/>
                  </a:rPr>
                  <a:t>(diametro  </a:t>
                </a:r>
                <a:r>
                  <a:rPr lang="it-IT" sz="1600" kern="0" dirty="0">
                    <a:sym typeface="Symbol"/>
                  </a:rPr>
                  <a:t>2,5 mm) ogni </a:t>
                </a:r>
                <a:r>
                  <a:rPr lang="it-IT" sz="1600" kern="0" dirty="0" smtClean="0">
                    <a:sym typeface="Symbol"/>
                  </a:rPr>
                  <a:t>secondo.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  <a:defRPr/>
                </a:pPr>
                <a:r>
                  <a:rPr lang="it-IT" sz="1600" kern="0" dirty="0" smtClean="0"/>
                  <a:t>La luce verde ha frequenza  f </a:t>
                </a:r>
                <a:r>
                  <a:rPr lang="it-IT" sz="1600" kern="0" dirty="0" smtClean="0">
                    <a:sym typeface="Symbol"/>
                  </a:rPr>
                  <a:t> 5,9  10</a:t>
                </a:r>
                <a:r>
                  <a:rPr lang="it-IT" sz="1600" kern="0" baseline="30000" dirty="0" smtClean="0">
                    <a:sym typeface="Symbol"/>
                  </a:rPr>
                  <a:t>14 </a:t>
                </a:r>
                <a:r>
                  <a:rPr lang="it-IT" sz="1600" kern="0" dirty="0" smtClean="0">
                    <a:sym typeface="Symbol"/>
                  </a:rPr>
                  <a:t> Hz.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 b="0" i="0" kern="0">
                        <a:latin typeface="Cambria Math"/>
                        <a:ea typeface="Cambria Math"/>
                      </a:rPr>
                      <m:t>E</m:t>
                    </m:r>
                    <m:d>
                      <m:dPr>
                        <m:ctrlPr>
                          <a:rPr lang="it-IT" sz="160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fotone</m:t>
                        </m:r>
                      </m:e>
                    </m:d>
                    <m:r>
                      <a:rPr lang="it-IT" sz="1600" b="0" i="0" ker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it-IT" sz="1600" b="0" i="0" kern="0">
                        <a:latin typeface="Cambria Math"/>
                        <a:ea typeface="Cambria Math"/>
                      </a:rPr>
                      <m:t>hf</m:t>
                    </m:r>
                    <m:r>
                      <a:rPr lang="it-IT" sz="1600" b="0" i="0" kern="0" smtClean="0">
                        <a:latin typeface="Cambria Math"/>
                        <a:ea typeface="Cambria Math"/>
                      </a:rPr>
                      <m:t>=3,9 </m:t>
                    </m:r>
                    <m:sSup>
                      <m:sSupPr>
                        <m:ctrlPr>
                          <a:rPr lang="it-IT" sz="160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−19</m:t>
                        </m:r>
                      </m:sup>
                    </m:sSup>
                    <m:r>
                      <m:rPr>
                        <m:sty m:val="p"/>
                      </m:rPr>
                      <a:rPr lang="it-IT" sz="1600" b="0" i="0" kern="0" smtClean="0">
                        <a:latin typeface="Cambria Math"/>
                        <a:ea typeface="Cambria Math"/>
                      </a:rPr>
                      <m:t>J</m:t>
                    </m:r>
                  </m:oMath>
                </a14:m>
                <a:r>
                  <a:rPr lang="it-IT" sz="1600" kern="0" dirty="0"/>
                  <a:t> </a:t>
                </a:r>
                <a:endParaRPr lang="it-IT" sz="1600" kern="0" dirty="0" smtClean="0">
                  <a:sym typeface="Symbol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 i="0" kern="0" dirty="0" smtClean="0">
                        <a:latin typeface="Cambria Math"/>
                        <a:sym typeface="Symbol"/>
                      </a:rPr>
                      <m:t>Energia</m:t>
                    </m:r>
                    <m:r>
                      <a:rPr lang="it-IT" sz="1600" b="0" i="0" kern="0" dirty="0" smtClean="0">
                        <a:latin typeface="Cambria Math"/>
                        <a:sym typeface="Symbol"/>
                      </a:rPr>
                      <m:t> (</m:t>
                    </m:r>
                    <m:r>
                      <m:rPr>
                        <m:sty m:val="p"/>
                      </m:rPr>
                      <a:rPr lang="it-IT" sz="1600" b="0" i="0" kern="0" dirty="0" smtClean="0">
                        <a:latin typeface="Cambria Math"/>
                        <a:sym typeface="Symbol"/>
                      </a:rPr>
                      <m:t>nella</m:t>
                    </m:r>
                    <m:r>
                      <a:rPr lang="it-IT" sz="1600" b="0" i="0" kern="0" dirty="0" smtClean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it-IT" sz="1600" b="0" i="0" kern="0" dirty="0" smtClean="0">
                        <a:latin typeface="Cambria Math"/>
                        <a:sym typeface="Symbol"/>
                      </a:rPr>
                      <m:t>pupilla</m:t>
                    </m:r>
                    <m:r>
                      <a:rPr lang="it-IT" sz="1600" b="0" i="0" kern="0" dirty="0" smtClean="0">
                        <a:latin typeface="Cambria Math"/>
                        <a:sym typeface="Symbol"/>
                      </a:rPr>
                      <m:t>)=1 </m:t>
                    </m:r>
                    <m:r>
                      <m:rPr>
                        <m:sty m:val="p"/>
                      </m:rPr>
                      <a:rPr lang="it-IT" sz="1600" b="0" i="0" kern="0" dirty="0" smtClean="0">
                        <a:latin typeface="Cambria Math"/>
                        <a:sym typeface="Symbol"/>
                      </a:rPr>
                      <m:t>J</m:t>
                    </m:r>
                    <m:r>
                      <a:rPr lang="it-IT" sz="1600" b="0" i="0" kern="0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f>
                      <m:fPr>
                        <m:ctrlPr>
                          <a:rPr lang="it-IT" sz="1600" b="0" i="1" kern="0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600" i="0" kern="0" dirty="0">
                            <a:latin typeface="Cambria Math"/>
                            <a:ea typeface="Cambria Math"/>
                            <a:sym typeface="Symbol"/>
                          </a:rPr>
                          <m:t>π</m:t>
                        </m:r>
                        <m:r>
                          <a:rPr lang="it-IT" sz="1600" i="0" kern="0" dirty="0">
                            <a:latin typeface="Cambria Math"/>
                            <a:ea typeface="Cambria Math"/>
                            <a:sym typeface="Symbol"/>
                          </a:rPr>
                          <m:t>∙</m:t>
                        </m:r>
                        <m:sSup>
                          <m:sSupPr>
                            <m:ctrlPr>
                              <a:rPr lang="it-IT" sz="1600" i="1" kern="0" dirty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1600" i="1" kern="0" dirty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it-IT" sz="1600" i="0" kern="0" dirty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1</m:t>
                                </m:r>
                                <m:r>
                                  <a:rPr lang="it-IT" sz="1600" b="0" i="0" kern="0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,25 ∙</m:t>
                                </m:r>
                                <m:sSup>
                                  <m:sSupPr>
                                    <m:ctrlPr>
                                      <a:rPr lang="it-IT" sz="1600" i="1" kern="0" dirty="0">
                                        <a:latin typeface="Cambria Math" panose="02040503050406030204" pitchFamily="18" charset="0"/>
                                        <a:ea typeface="Cambria Math"/>
                                        <a:sym typeface="Symbol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600" i="0" kern="0" dirty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600" i="0" kern="0" dirty="0"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it-IT" sz="1600" b="0" i="0" kern="0" dirty="0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m</m:t>
                                </m:r>
                              </m:e>
                            </m:d>
                          </m:e>
                          <m:sup>
                            <m:r>
                              <a:rPr lang="it-IT" sz="1600" i="0" kern="0" dirty="0"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1600" i="0" kern="0" dirty="0">
                            <a:latin typeface="Cambria Math"/>
                            <a:ea typeface="Cambria Math"/>
                            <a:sym typeface="Symbol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it-IT" sz="1600" i="0" kern="0" dirty="0">
                            <a:latin typeface="Cambria Math"/>
                            <a:ea typeface="Cambria Math"/>
                            <a:sym typeface="Symbol"/>
                          </a:rPr>
                          <m:t>π</m:t>
                        </m:r>
                        <m:r>
                          <a:rPr lang="it-IT" sz="1600" i="0" kern="0" dirty="0">
                            <a:latin typeface="Cambria Math"/>
                            <a:ea typeface="Cambria Math"/>
                            <a:sym typeface="Symbol"/>
                          </a:rPr>
                          <m:t>∙1</m:t>
                        </m:r>
                        <m:sSup>
                          <m:sSupPr>
                            <m:ctrlPr>
                              <a:rPr lang="it-IT" sz="1600" i="1" kern="0" dirty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1600" i="0" kern="0" dirty="0">
                                <a:latin typeface="Cambria Math"/>
                                <a:ea typeface="Cambria Math"/>
                                <a:sym typeface="Symbol"/>
                              </a:rPr>
                              <m:t>m</m:t>
                            </m:r>
                          </m:e>
                          <m:sup>
                            <m:r>
                              <a:rPr lang="it-IT" sz="1600" i="0" kern="0" dirty="0"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sz="1600" b="0" i="0" kern="0" dirty="0" smtClean="0">
                        <a:latin typeface="Cambria Math"/>
                        <a:ea typeface="Cambria Math"/>
                        <a:sym typeface="Symbol"/>
                      </a:rPr>
                      <m:t>=3,9∙</m:t>
                    </m:r>
                    <m:sSup>
                      <m:sSupPr>
                        <m:ctrlPr>
                          <a:rPr lang="it-IT" sz="1600" b="0" i="1" kern="0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it-IT" sz="1600" b="0" i="0" kern="0" dirty="0" smtClean="0">
                            <a:latin typeface="Cambria Math"/>
                            <a:ea typeface="Cambria Math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it-IT" sz="1600" b="0" i="0" kern="0" dirty="0" smtClean="0">
                            <a:latin typeface="Cambria Math"/>
                            <a:ea typeface="Cambria Math"/>
                            <a:sym typeface="Symbol"/>
                          </a:rPr>
                          <m:t>−7</m:t>
                        </m:r>
                      </m:sup>
                    </m:sSup>
                    <m:r>
                      <a:rPr lang="it-IT" sz="1600" b="0" i="0" kern="0" dirty="0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it-IT" sz="1600" b="0" i="0" kern="0" dirty="0" smtClean="0">
                        <a:latin typeface="Cambria Math"/>
                        <a:ea typeface="Cambria Math"/>
                        <a:sym typeface="Symbol"/>
                      </a:rPr>
                      <m:t>J</m:t>
                    </m:r>
                    <m:r>
                      <a:rPr lang="it-IT" sz="1600" b="0" i="0" kern="0" dirty="0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r>
                      <m:rPr>
                        <m:sty m:val="p"/>
                      </m:rPr>
                      <a:rPr lang="it-IT" sz="1600" b="0" i="0" kern="0" dirty="0" smtClean="0">
                        <a:latin typeface="Cambria Math"/>
                        <a:ea typeface="Cambria Math"/>
                        <a:sym typeface="Symbol"/>
                      </a:rPr>
                      <m:t>N</m:t>
                    </m:r>
                    <m:r>
                      <a:rPr lang="it-IT" sz="1600" b="0" i="0" kern="0" dirty="0" smtClean="0">
                        <a:latin typeface="Cambria Math"/>
                        <a:ea typeface="Cambria Math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it-IT" sz="1600" b="0" i="0" kern="0" dirty="0" smtClean="0">
                        <a:latin typeface="Cambria Math"/>
                        <a:ea typeface="Cambria Math"/>
                        <a:sym typeface="Symbol"/>
                      </a:rPr>
                      <m:t>fotoni</m:t>
                    </m:r>
                    <m:r>
                      <a:rPr lang="it-IT" sz="1600" b="0" i="0" kern="0" dirty="0" smtClean="0">
                        <a:latin typeface="Cambria Math"/>
                        <a:ea typeface="Cambria Math"/>
                        <a:sym typeface="Symbol"/>
                      </a:rPr>
                      <m:t>)∙</m:t>
                    </m:r>
                    <m:r>
                      <m:rPr>
                        <m:sty m:val="p"/>
                      </m:rPr>
                      <a:rPr lang="it-IT" sz="1600" b="0" i="0" kern="0" dirty="0" smtClean="0">
                        <a:latin typeface="Cambria Math"/>
                        <a:ea typeface="Cambria Math"/>
                        <a:sym typeface="Symbol"/>
                      </a:rPr>
                      <m:t>E</m:t>
                    </m:r>
                    <m:r>
                      <a:rPr lang="it-IT" sz="1600" b="0" i="0" kern="0" dirty="0" smtClean="0">
                        <a:latin typeface="Cambria Math"/>
                        <a:ea typeface="Cambria Math"/>
                        <a:sym typeface="Symbol"/>
                      </a:rPr>
                      <m:t>(1) </m:t>
                    </m:r>
                  </m:oMath>
                </a14:m>
                <a:r>
                  <a:rPr lang="it-IT" sz="1600" kern="0" dirty="0" smtClean="0">
                    <a:sym typeface="Symbol"/>
                  </a:rPr>
                  <a:t> </a:t>
                </a:r>
                <a:r>
                  <a:rPr lang="it-IT" sz="1600" kern="0" dirty="0" smtClean="0"/>
                  <a:t> </a:t>
                </a:r>
                <a:endParaRPr lang="it-IT" sz="1600" b="0" i="1" kern="0" dirty="0" smtClean="0">
                  <a:latin typeface="Cambria Math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  <a:defRPr/>
                </a:pPr>
                <a:r>
                  <a:rPr lang="it-IT" sz="1600" b="0" kern="0" dirty="0" smtClean="0"/>
                  <a:t> </a:t>
                </a:r>
                <a14:m>
                  <m:oMath xmlns:m="http://schemas.openxmlformats.org/officeDocument/2006/math">
                    <m:r>
                      <a:rPr lang="it-IT" b="1" i="0" kern="0" smtClean="0">
                        <a:latin typeface="Cambria Math"/>
                      </a:rPr>
                      <m:t>𝐍</m:t>
                    </m:r>
                    <m:r>
                      <a:rPr lang="it-IT" b="1" i="1" kern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b="1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kern="0" smtClean="0">
                            <a:latin typeface="Cambria Math"/>
                          </a:rPr>
                          <m:t>𝟑</m:t>
                        </m:r>
                        <m:r>
                          <a:rPr lang="it-IT" b="1" i="1" kern="0" smtClean="0">
                            <a:latin typeface="Cambria Math"/>
                          </a:rPr>
                          <m:t>,</m:t>
                        </m:r>
                        <m:r>
                          <a:rPr lang="it-IT" b="1" i="1" kern="0" smtClean="0">
                            <a:latin typeface="Cambria Math"/>
                          </a:rPr>
                          <m:t>𝟗</m:t>
                        </m:r>
                        <m:r>
                          <a:rPr lang="it-IT" b="1" i="1" kern="0" smtClean="0">
                            <a:latin typeface="Cambria Math"/>
                          </a:rPr>
                          <m:t> ∙</m:t>
                        </m:r>
                        <m:sSup>
                          <m:sSupPr>
                            <m:ctrlPr>
                              <a:rPr lang="it-IT" b="1" i="1" kern="0" dirty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it-IT" b="1" i="1" kern="0" dirty="0">
                                <a:latin typeface="Cambria Math"/>
                                <a:ea typeface="Cambria Math"/>
                                <a:sym typeface="Symbol"/>
                              </a:rPr>
                              <m:t>𝟏𝟎</m:t>
                            </m:r>
                          </m:e>
                          <m:sup>
                            <m:r>
                              <a:rPr lang="it-IT" b="1" i="1" kern="0" dirty="0">
                                <a:latin typeface="Cambria Math"/>
                                <a:ea typeface="Cambria Math"/>
                                <a:sym typeface="Symbol"/>
                              </a:rPr>
                              <m:t>−</m:t>
                            </m:r>
                            <m:r>
                              <a:rPr lang="it-IT" b="1" i="1" kern="0" dirty="0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𝟕</m:t>
                            </m:r>
                          </m:sup>
                        </m:sSup>
                      </m:num>
                      <m:den>
                        <m:r>
                          <a:rPr lang="it-IT" b="1" i="1" kern="0" dirty="0" smtClean="0">
                            <a:latin typeface="Cambria Math"/>
                            <a:ea typeface="Cambria Math"/>
                            <a:sym typeface="Symbol"/>
                          </a:rPr>
                          <m:t>𝟑</m:t>
                        </m:r>
                        <m:r>
                          <a:rPr lang="it-IT" b="1" i="1" kern="0" dirty="0" smtClean="0">
                            <a:latin typeface="Cambria Math"/>
                            <a:ea typeface="Cambria Math"/>
                            <a:sym typeface="Symbol"/>
                          </a:rPr>
                          <m:t>,</m:t>
                        </m:r>
                        <m:r>
                          <a:rPr lang="it-IT" b="1" i="1" kern="0" dirty="0" smtClean="0">
                            <a:latin typeface="Cambria Math"/>
                            <a:ea typeface="Cambria Math"/>
                            <a:sym typeface="Symbol"/>
                          </a:rPr>
                          <m:t>𝟗</m:t>
                        </m:r>
                        <m:r>
                          <a:rPr lang="it-IT" b="1" i="1" kern="0">
                            <a:latin typeface="Cambria Math"/>
                            <a:ea typeface="Cambria Math"/>
                          </a:rPr>
                          <m:t> ∙</m:t>
                        </m:r>
                        <m:sSup>
                          <m:sSupPr>
                            <m:ctrlPr>
                              <a:rPr lang="it-IT" b="1" i="1" ker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b="1" i="1" kern="0"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it-IT" b="1" i="1" ker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it-IT" b="1" i="1" kern="0" smtClean="0">
                                <a:latin typeface="Cambria Math"/>
                                <a:ea typeface="Cambria Math"/>
                              </a:rPr>
                              <m:t>𝟏𝟗</m:t>
                            </m:r>
                          </m:sup>
                        </m:sSup>
                        <m:r>
                          <a:rPr lang="it-IT" b="1" i="1" kern="0" smtClean="0">
                            <a:latin typeface="Cambria Math"/>
                            <a:ea typeface="Cambria Math"/>
                          </a:rPr>
                          <m:t>  </m:t>
                        </m:r>
                      </m:den>
                    </m:f>
                    <m:r>
                      <a:rPr lang="it-IT" b="1" i="1" kern="0" smtClean="0">
                        <a:latin typeface="Cambria Math"/>
                      </a:rPr>
                      <m:t>=</m:t>
                    </m:r>
                    <m:r>
                      <a:rPr lang="it-IT" b="1" i="1" kern="0" smtClean="0">
                        <a:latin typeface="Cambria Math"/>
                      </a:rPr>
                      <m:t>𝟏</m:t>
                    </m:r>
                    <m:r>
                      <a:rPr lang="it-IT" b="1" i="1" kern="0" smtClean="0">
                        <a:latin typeface="Cambria Math"/>
                      </a:rPr>
                      <m:t> ∙</m:t>
                    </m:r>
                    <m:sSup>
                      <m:sSupPr>
                        <m:ctrlPr>
                          <a:rPr lang="it-IT" b="1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kern="0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it-IT" b="1" i="1" kern="0" smtClean="0">
                            <a:latin typeface="Cambria Math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it-IT" b="1" kern="0" dirty="0" smtClean="0"/>
                  <a:t>  fotoni = 1000 miliardi di fotoni!!!!</a:t>
                </a:r>
                <a:endParaRPr lang="it-IT" b="1" kern="0" dirty="0"/>
              </a:p>
            </p:txBody>
          </p:sp>
        </mc:Choice>
        <mc:Fallback xmlns="">
          <p:sp>
            <p:nvSpPr>
              <p:cNvPr id="16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82" y="1207745"/>
                <a:ext cx="7164288" cy="3234668"/>
              </a:xfrm>
              <a:prstGeom prst="rect">
                <a:avLst/>
              </a:prstGeom>
              <a:blipFill rotWithShape="1">
                <a:blip r:embed="rId4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tangolo 3"/>
          <p:cNvSpPr/>
          <p:nvPr/>
        </p:nvSpPr>
        <p:spPr>
          <a:xfrm>
            <a:off x="30052" y="603872"/>
            <a:ext cx="6983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kern="0" dirty="0" smtClean="0"/>
              <a:t>Se la radiazione, cioè la luce, è quantizzata, perché non vedo tanti lampi luminosi in sequenza quando guardo una luce? </a:t>
            </a:r>
            <a:endParaRPr lang="it-IT" kern="0" dirty="0"/>
          </a:p>
        </p:txBody>
      </p:sp>
    </p:spTree>
    <p:extLst>
      <p:ext uri="{BB962C8B-B14F-4D97-AF65-F5344CB8AC3E}">
        <p14:creationId xmlns:p14="http://schemas.microsoft.com/office/powerpoint/2010/main" val="37936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858000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Perché gli effetti quantistici spesso non si vedono? Le onde 1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4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38" y="0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0" y="557267"/>
            <a:ext cx="701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kern="0" dirty="0" smtClean="0"/>
              <a:t>Gli «effetti» legati alle onde sono apprezzabili quando gli «ostacoli» sono grandi circa come la lunghezza d’onda o minori. [Simulazioni PHET]</a:t>
            </a:r>
            <a:endParaRPr lang="it-IT" sz="1600" b="1" kern="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960440" cy="284251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35646"/>
            <a:ext cx="4032448" cy="30223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07822" y="1266314"/>
            <a:ext cx="8684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kern="0" dirty="0" smtClean="0"/>
              <a:t>Diffrazione                                                                        </a:t>
            </a:r>
            <a:r>
              <a:rPr lang="it-IT" kern="0" dirty="0" err="1" smtClean="0"/>
              <a:t>Diffrazione</a:t>
            </a:r>
            <a:r>
              <a:rPr lang="it-IT" kern="0" dirty="0" smtClean="0"/>
              <a:t>+ Interferenza</a:t>
            </a:r>
            <a:endParaRPr lang="it-IT" b="1" kern="0" dirty="0"/>
          </a:p>
        </p:txBody>
      </p:sp>
    </p:spTree>
    <p:extLst>
      <p:ext uri="{BB962C8B-B14F-4D97-AF65-F5344CB8AC3E}">
        <p14:creationId xmlns:p14="http://schemas.microsoft.com/office/powerpoint/2010/main" val="23859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858000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Perché gli effetti quantistici spesso non si vedono? Le onde 2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5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38" y="0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o 9"/>
          <p:cNvGrpSpPr/>
          <p:nvPr/>
        </p:nvGrpSpPr>
        <p:grpSpPr>
          <a:xfrm>
            <a:off x="176725" y="901764"/>
            <a:ext cx="9003568" cy="3507854"/>
            <a:chOff x="1469294" y="4011910"/>
            <a:chExt cx="9003568" cy="350785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294" y="4011910"/>
              <a:ext cx="4677139" cy="3507854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6146433" y="5076591"/>
              <a:ext cx="432642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. Lunghezza d’onda luce visibile: 0,4-0,7 </a:t>
              </a:r>
              <a:r>
                <a:rPr lang="it-IT" dirty="0" smtClean="0">
                  <a:sym typeface="Symbol"/>
                </a:rPr>
                <a:t>m</a:t>
              </a:r>
            </a:p>
            <a:p>
              <a:r>
                <a:rPr lang="it-IT" dirty="0" smtClean="0">
                  <a:sym typeface="Symbol"/>
                </a:rPr>
                <a:t>. Distanza fra i solchi di un CD: circa 1 </a:t>
              </a:r>
              <a:r>
                <a:rPr lang="it-IT" dirty="0">
                  <a:sym typeface="Symbol"/>
                </a:rPr>
                <a:t>m</a:t>
              </a:r>
              <a:endParaRPr lang="it-IT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148766" y="902950"/>
            <a:ext cx="7015522" cy="3108960"/>
            <a:chOff x="133771" y="987574"/>
            <a:chExt cx="7015522" cy="3108960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71" y="987574"/>
              <a:ext cx="2529840" cy="3108960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2684797" y="1923678"/>
              <a:ext cx="44644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Onde nell’acqua (interferenza)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it-IT" dirty="0" smtClean="0"/>
                <a:t>Distanza fra le sorgenti: circa 10 cm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it-IT" dirty="0" smtClean="0"/>
                <a:t>Lunghezza d’onda delle onde: circa 2,5 cm</a:t>
              </a:r>
              <a:endParaRPr lang="it-IT" dirty="0"/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148766" y="571480"/>
            <a:ext cx="9180512" cy="4205939"/>
            <a:chOff x="-36512" y="483518"/>
            <a:chExt cx="9180512" cy="4205939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699542"/>
              <a:ext cx="6868545" cy="3989915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6047656" y="483518"/>
              <a:ext cx="3096344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Onde nell’acqua di un fiume (diffrazione e interferenza)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it-IT" dirty="0" smtClean="0"/>
                <a:t>Dimensioni «ostacoli» circa 1-10 metri.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it-IT" dirty="0" smtClean="0"/>
                <a:t>Lunghezza d’onda delle onde: circa 1 metro.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7080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858000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Perché gli effetti quantistici spesso non si vedono? Le onde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6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38" y="0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0" y="514350"/>
                <a:ext cx="7013338" cy="4274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it-IT" sz="1600" kern="0" dirty="0" smtClean="0"/>
                  <a:t>De Broglie dice che ad ogni corpo è associata un’onda…ma perché devo utilizzarla per calcolare cosa succede ad un elettrone in un atomo e non ad un pianeta intorno al Sole?</a:t>
                </a:r>
                <a:endParaRPr lang="it-IT" sz="1600" kern="0" dirty="0"/>
              </a:p>
              <a:p>
                <a:pPr>
                  <a:defRPr/>
                </a:pPr>
                <a:r>
                  <a:rPr lang="it-IT" sz="1600" kern="0" dirty="0" smtClean="0"/>
                  <a:t>La lunghezza d’onda associata ad un corpo è: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 i="0" kern="0" smtClean="0">
                        <a:latin typeface="Cambria Math"/>
                        <a:ea typeface="Cambria Math"/>
                      </a:rPr>
                      <m:t>λ</m:t>
                    </m:r>
                    <m:r>
                      <a:rPr lang="it-IT" sz="1600" b="0" i="0" kern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sz="1600" b="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mv</m:t>
                        </m:r>
                      </m:den>
                    </m:f>
                  </m:oMath>
                </a14:m>
                <a:r>
                  <a:rPr lang="it-IT" sz="1600" kern="0" dirty="0" smtClean="0"/>
                  <a:t>    e gli effetti li vedo quando il corpo interagisce con oggetti delle dimensioni di </a:t>
                </a:r>
                <a:r>
                  <a:rPr lang="it-IT" sz="1600" b="1" kern="0" dirty="0" smtClean="0">
                    <a:sym typeface="Symbol"/>
                  </a:rPr>
                  <a:t>.</a:t>
                </a:r>
                <a:endParaRPr lang="it-IT" sz="1600" b="1" kern="0" dirty="0">
                  <a:sym typeface="Symbol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it-IT" sz="1600" b="1" kern="0" dirty="0" smtClean="0">
                    <a:sym typeface="Symbol"/>
                  </a:rPr>
                  <a:t>La Terra: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 i="0" kern="0">
                        <a:latin typeface="Cambria Math"/>
                        <a:ea typeface="Cambria Math"/>
                      </a:rPr>
                      <m:t>λ</m:t>
                    </m:r>
                    <m:r>
                      <a:rPr lang="it-IT" sz="1600" i="0" ker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sz="16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600" i="0" ker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sSub>
                          <m:sSubPr>
                            <m:ctrlPr>
                              <a:rPr lang="it-IT" sz="1600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kern="0" smtClean="0">
                                <a:latin typeface="Cambria Math"/>
                                <a:ea typeface="Cambria Math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kern="0" smtClean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sub>
                        </m:sSub>
                        <m:sSub>
                          <m:sSubPr>
                            <m:ctrlPr>
                              <a:rPr lang="it-IT" sz="1600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600" b="0" i="0" kern="0" smtClean="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600" b="0" i="0" kern="0" smtClean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a:rPr lang="it-IT" sz="1600" b="0" i="0" kern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sz="1600" b="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b="0" i="1" kern="0" smtClean="0">
                            <a:latin typeface="Cambria Math"/>
                            <a:ea typeface="Cambria Math"/>
                          </a:rPr>
                          <m:t>6.6 </m:t>
                        </m:r>
                        <m:sSup>
                          <m:sSupPr>
                            <m:ctrlPr>
                              <a:rPr lang="it-IT" sz="1600" b="0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b="0" i="1" kern="0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sz="1600" b="0" i="1" kern="0" smtClean="0">
                                <a:latin typeface="Cambria Math"/>
                                <a:ea typeface="Cambria Math"/>
                              </a:rPr>
                              <m:t>−34</m:t>
                            </m:r>
                          </m:sup>
                        </m:sSup>
                      </m:num>
                      <m:den>
                        <m:r>
                          <a:rPr lang="it-IT" sz="1600" b="0" i="1" kern="0" smtClean="0">
                            <a:latin typeface="Cambria Math"/>
                            <a:ea typeface="Cambria Math"/>
                          </a:rPr>
                          <m:t>6 </m:t>
                        </m:r>
                        <m:sSup>
                          <m:sSupPr>
                            <m:ctrlPr>
                              <a:rPr lang="it-IT" sz="1600" b="0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b="0" i="1" kern="0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sz="1600" b="0" i="1" kern="0" smtClean="0">
                                <a:latin typeface="Cambria Math"/>
                                <a:ea typeface="Cambria Math"/>
                              </a:rPr>
                              <m:t>24</m:t>
                            </m:r>
                          </m:sup>
                        </m:sSup>
                        <m:r>
                          <a:rPr lang="it-IT" sz="1600" b="0" i="1" kern="0" smtClean="0">
                            <a:latin typeface="Cambria Math"/>
                            <a:ea typeface="Cambria Math"/>
                          </a:rPr>
                          <m:t> ∙ 30 </m:t>
                        </m:r>
                        <m:sSup>
                          <m:sSupPr>
                            <m:ctrlPr>
                              <a:rPr lang="it-IT" sz="1600" b="0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b="0" i="1" kern="0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sz="1600" b="0" i="1" kern="0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it-IT" sz="1600" b="0" i="1" kern="0" smtClean="0"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r>
                      <a:rPr lang="it-IT" sz="1600" b="0" i="1" kern="0" smtClean="0">
                        <a:latin typeface="Cambria Math"/>
                        <a:ea typeface="Cambria Math"/>
                      </a:rPr>
                      <m:t>≅4 ∙</m:t>
                    </m:r>
                    <m:sSup>
                      <m:sSupPr>
                        <m:ctrlPr>
                          <a:rPr lang="it-IT" sz="1600" b="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sz="1600" b="0" i="1" kern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sz="1600" b="0" i="1" kern="0" smtClean="0">
                            <a:latin typeface="Cambria Math"/>
                            <a:ea typeface="Cambria Math"/>
                          </a:rPr>
                          <m:t>−63</m:t>
                        </m:r>
                      </m:sup>
                    </m:sSup>
                  </m:oMath>
                </a14:m>
                <a:r>
                  <a:rPr lang="it-IT" sz="1600" b="1" kern="0" dirty="0" smtClean="0"/>
                  <a:t>  m !!!!!!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it-IT" sz="1600" b="1" kern="0" dirty="0" smtClean="0"/>
                  <a:t>Una palla da tennis: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 i="0" kern="0">
                        <a:latin typeface="Cambria Math"/>
                        <a:ea typeface="Cambria Math"/>
                      </a:rPr>
                      <m:t>λ</m:t>
                    </m:r>
                    <m:r>
                      <a:rPr lang="it-IT" sz="1600" i="0" ker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sz="16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600" i="0" ker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mv</m:t>
                        </m:r>
                      </m:den>
                    </m:f>
                    <m:r>
                      <a:rPr lang="it-IT" sz="1600" i="0" ker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sz="16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i="0" kern="0">
                            <a:latin typeface="Cambria Math"/>
                            <a:ea typeface="Cambria Math"/>
                          </a:rPr>
                          <m:t>6.6 </m:t>
                        </m:r>
                        <m:sSup>
                          <m:sSupPr>
                            <m:ctrlPr>
                              <a:rPr lang="it-IT" sz="1600" i="1" ker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i="0" ker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sz="1600" i="0" kern="0">
                                <a:latin typeface="Cambria Math"/>
                                <a:ea typeface="Cambria Math"/>
                              </a:rPr>
                              <m:t>−34</m:t>
                            </m:r>
                          </m:sup>
                        </m:sSup>
                      </m:num>
                      <m:den>
                        <m: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g</m:t>
                        </m:r>
                        <m: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 200 </m:t>
                        </m:r>
                        <m:r>
                          <m:rPr>
                            <m:sty m:val="p"/>
                          </m:rP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km</m:t>
                        </m:r>
                        <m: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ora</m:t>
                        </m:r>
                        <m:r>
                          <a:rPr lang="it-IT" sz="1600" i="0" kern="0"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r>
                      <a:rPr lang="it-IT" sz="1600" i="0" kern="0">
                        <a:latin typeface="Cambria Math"/>
                        <a:ea typeface="Cambria Math"/>
                      </a:rPr>
                      <m:t>≅</m:t>
                    </m:r>
                    <m:r>
                      <a:rPr lang="it-IT" sz="1600" b="0" i="0" kern="0" smtClean="0">
                        <a:latin typeface="Cambria Math"/>
                        <a:ea typeface="Cambria Math"/>
                      </a:rPr>
                      <m:t>2 ∙</m:t>
                    </m:r>
                    <m:sSup>
                      <m:sSupPr>
                        <m:ctrlPr>
                          <a:rPr lang="it-IT" sz="1600" b="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−34</m:t>
                        </m:r>
                      </m:sup>
                    </m:sSup>
                    <m:r>
                      <a:rPr lang="it-IT" sz="1600" b="0" i="0" kern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it-IT" sz="1600" b="0" i="0" kern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endParaRPr lang="it-IT" sz="1600" b="1" kern="0" dirty="0" smtClean="0"/>
              </a:p>
              <a:p>
                <a:pPr>
                  <a:lnSpc>
                    <a:spcPct val="150000"/>
                  </a:lnSpc>
                  <a:defRPr/>
                </a:pPr>
                <a:r>
                  <a:rPr lang="it-IT" sz="1600" b="1" kern="0" dirty="0" smtClean="0"/>
                  <a:t>Un granello di polvere da 1</a:t>
                </a:r>
                <a:r>
                  <a:rPr lang="it-IT" sz="1600" b="1" kern="0" dirty="0" smtClean="0">
                    <a:sym typeface="Symbol"/>
                  </a:rPr>
                  <a:t>m</a:t>
                </a:r>
                <a:r>
                  <a:rPr lang="it-IT" sz="1600" b="1" kern="0" dirty="0" smtClean="0"/>
                  <a:t>:    </a:t>
                </a:r>
                <a14:m>
                  <m:oMath xmlns:m="http://schemas.openxmlformats.org/officeDocument/2006/math">
                    <m:r>
                      <a:rPr lang="it-IT" sz="1600" b="1" i="0" kern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it-IT" sz="1600" kern="0">
                        <a:latin typeface="Cambria Math"/>
                        <a:ea typeface="Cambria Math"/>
                      </a:rPr>
                      <m:t>λ</m:t>
                    </m:r>
                    <m:r>
                      <a:rPr lang="it-IT" sz="1600" ker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sz="16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600" ker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1600" kern="0">
                            <a:latin typeface="Cambria Math"/>
                            <a:ea typeface="Cambria Math"/>
                          </a:rPr>
                          <m:t>mv</m:t>
                        </m:r>
                      </m:den>
                    </m:f>
                    <m:r>
                      <a:rPr lang="it-IT" sz="1600" ker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sz="16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kern="0">
                            <a:latin typeface="Cambria Math"/>
                            <a:ea typeface="Cambria Math"/>
                          </a:rPr>
                          <m:t>6.6 </m:t>
                        </m:r>
                        <m:sSup>
                          <m:sSupPr>
                            <m:ctrlPr>
                              <a:rPr lang="it-IT" sz="1600" i="1" ker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ker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sz="1600" kern="0">
                                <a:latin typeface="Cambria Math"/>
                                <a:ea typeface="Cambria Math"/>
                              </a:rPr>
                              <m:t>−34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it-IT" sz="1600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b="0" i="1" kern="0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sz="1600" b="0" i="1" kern="0" smtClean="0">
                                <a:latin typeface="Cambria Math"/>
                                <a:ea typeface="Cambria Math"/>
                              </a:rPr>
                              <m:t>−15</m:t>
                            </m:r>
                          </m:sup>
                        </m:sSup>
                        <m:r>
                          <a:rPr lang="it-IT" sz="1600" ker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cm</m:t>
                        </m:r>
                        <m: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s</m:t>
                        </m:r>
                      </m:den>
                    </m:f>
                    <m:r>
                      <a:rPr lang="it-IT" sz="1600" kern="0">
                        <a:latin typeface="Cambria Math"/>
                        <a:ea typeface="Cambria Math"/>
                      </a:rPr>
                      <m:t>≅</m:t>
                    </m:r>
                    <m:r>
                      <a:rPr lang="it-IT" sz="1600" b="0" i="0" kern="0" smtClean="0">
                        <a:latin typeface="Cambria Math"/>
                        <a:ea typeface="Cambria Math"/>
                      </a:rPr>
                      <m:t>0,7</m:t>
                    </m:r>
                    <m:r>
                      <a:rPr lang="it-IT" sz="1600" kern="0">
                        <a:latin typeface="Cambria Math"/>
                        <a:ea typeface="Cambria Math"/>
                      </a:rPr>
                      <m:t> ∙</m:t>
                    </m:r>
                    <m:sSup>
                      <m:sSupPr>
                        <m:ctrlPr>
                          <a:rPr lang="it-IT" sz="16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sz="1600" ker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sz="1600" ker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it-IT" sz="1600" b="0" i="1" kern="0" smtClean="0">
                            <a:latin typeface="Cambria Math"/>
                            <a:ea typeface="Cambria Math"/>
                          </a:rPr>
                          <m:t>16</m:t>
                        </m:r>
                      </m:sup>
                    </m:sSup>
                    <m:r>
                      <a:rPr lang="it-IT" sz="1600" ker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it-IT" sz="1600" ker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endParaRPr lang="it-IT" sz="1600" kern="0" dirty="0" smtClean="0">
                  <a:ea typeface="Cambria Math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it-IT" sz="1600" b="1" kern="0" dirty="0" smtClean="0"/>
                  <a:t>Un  elettrone (nell’atomo di H):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 kern="0">
                        <a:latin typeface="Cambria Math"/>
                        <a:ea typeface="Cambria Math"/>
                      </a:rPr>
                      <m:t>λ</m:t>
                    </m:r>
                    <m:r>
                      <a:rPr lang="it-IT" sz="1600" ker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sz="16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1600" ker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1600" kern="0">
                            <a:latin typeface="Cambria Math"/>
                            <a:ea typeface="Cambria Math"/>
                          </a:rPr>
                          <m:t>mv</m:t>
                        </m:r>
                      </m:den>
                    </m:f>
                    <m:r>
                      <a:rPr lang="it-IT" sz="1600" ker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it-IT" sz="1600" i="1" ker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it-IT" sz="1600" kern="0">
                            <a:latin typeface="Cambria Math"/>
                            <a:ea typeface="Cambria Math"/>
                          </a:rPr>
                          <m:t>6.6 </m:t>
                        </m:r>
                        <m:sSup>
                          <m:sSupPr>
                            <m:ctrlPr>
                              <a:rPr lang="it-IT" sz="1600" i="1" ker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ker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sz="1600" kern="0">
                                <a:latin typeface="Cambria Math"/>
                                <a:ea typeface="Cambria Math"/>
                              </a:rPr>
                              <m:t>−34</m:t>
                            </m:r>
                          </m:sup>
                        </m:sSup>
                      </m:num>
                      <m:den>
                        <m: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0,9 </m:t>
                        </m:r>
                        <m:r>
                          <a:rPr lang="it-IT" sz="1600" b="0" i="1" kern="0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it-IT" sz="1600" b="0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b="0" i="1" kern="0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sz="1600" b="0" i="1" kern="0" smtClean="0">
                                <a:latin typeface="Cambria Math"/>
                                <a:ea typeface="Cambria Math"/>
                              </a:rPr>
                              <m:t>−30</m:t>
                            </m:r>
                          </m:sup>
                        </m:sSup>
                        <m:r>
                          <a:rPr lang="it-IT" sz="1600" b="0" i="0" kern="0" smtClean="0">
                            <a:latin typeface="Cambria Math"/>
                            <a:ea typeface="Cambria Math"/>
                          </a:rPr>
                          <m:t> 2,3</m:t>
                        </m:r>
                        <m:r>
                          <a:rPr lang="it-IT" sz="1600" b="0" i="1" kern="0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it-IT" sz="1600" b="0" i="1" kern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1600" b="0" i="1" kern="0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sz="1600" b="0" i="1" kern="0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it-IT" sz="1600" kern="0"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  <m:r>
                      <a:rPr lang="it-IT" sz="1600" kern="0">
                        <a:latin typeface="Cambria Math"/>
                        <a:ea typeface="Cambria Math"/>
                      </a:rPr>
                      <m:t>≅</m:t>
                    </m:r>
                    <m:r>
                      <a:rPr lang="it-IT" sz="1600" b="1" i="0" kern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it-IT" sz="1600" b="1" i="0" kern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it-IT" sz="1600" b="1" i="1" ker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it-IT" sz="1600" b="1" ker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∙</m:t>
                    </m:r>
                    <m:sSup>
                      <m:sSupPr>
                        <m:ctrlPr>
                          <a:rPr lang="it-IT" sz="16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t-IT" sz="1600" b="1" i="1" ker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it-IT" sz="1600" b="1" ker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it-IT" sz="1600" b="1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sup>
                    </m:sSup>
                    <m:r>
                      <a:rPr lang="it-IT" sz="1600" b="1" ker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it-IT" sz="1600" b="1" i="1" ker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𝐦</m:t>
                    </m:r>
                  </m:oMath>
                </a14:m>
                <a:endParaRPr lang="it-IT" sz="1600" b="1" kern="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it-IT" sz="1600" b="1" kern="0" dirty="0" smtClean="0"/>
                  <a:t>…il diametro dell’atomo di H è circa 1</a:t>
                </a:r>
                <a:r>
                  <a:rPr lang="it-IT" sz="1600" b="1" kern="0" dirty="0" smtClean="0">
                    <a:sym typeface="Symbol"/>
                  </a:rPr>
                  <a:t> 10</a:t>
                </a:r>
                <a:r>
                  <a:rPr lang="it-IT" sz="1600" b="1" kern="0" baseline="30000" dirty="0" smtClean="0">
                    <a:sym typeface="Symbol"/>
                  </a:rPr>
                  <a:t>-10 </a:t>
                </a:r>
                <a:r>
                  <a:rPr lang="it-IT" sz="1600" b="1" kern="0" dirty="0" smtClean="0">
                    <a:sym typeface="Symbol"/>
                  </a:rPr>
                  <a:t>m, la circonferenza  </a:t>
                </a:r>
                <a:r>
                  <a:rPr lang="it-IT" sz="1600" b="1" kern="0" dirty="0" smtClean="0">
                    <a:solidFill>
                      <a:srgbClr val="FF0000"/>
                    </a:solidFill>
                    <a:sym typeface="Symbol"/>
                  </a:rPr>
                  <a:t>3,1 </a:t>
                </a:r>
                <a:r>
                  <a:rPr lang="it-IT" sz="1600" b="1" kern="0" dirty="0">
                    <a:solidFill>
                      <a:srgbClr val="FF0000"/>
                    </a:solidFill>
                    <a:sym typeface="Symbol"/>
                  </a:rPr>
                  <a:t> 10</a:t>
                </a:r>
                <a:r>
                  <a:rPr lang="it-IT" sz="1600" b="1" kern="0" baseline="30000" dirty="0">
                    <a:solidFill>
                      <a:srgbClr val="FF0000"/>
                    </a:solidFill>
                    <a:sym typeface="Symbol"/>
                  </a:rPr>
                  <a:t>-10 </a:t>
                </a:r>
                <a:r>
                  <a:rPr lang="it-IT" sz="1600" b="1" kern="0" dirty="0" smtClean="0">
                    <a:solidFill>
                      <a:srgbClr val="FF0000"/>
                    </a:solidFill>
                    <a:sym typeface="Symbol"/>
                  </a:rPr>
                  <a:t>m !</a:t>
                </a:r>
                <a:endParaRPr lang="it-IT" sz="1600" b="1" kern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4350"/>
                <a:ext cx="7013338" cy="4274953"/>
              </a:xfrm>
              <a:prstGeom prst="rect">
                <a:avLst/>
              </a:prstGeom>
              <a:blipFill rotWithShape="1">
                <a:blip r:embed="rId4"/>
                <a:stretch>
                  <a:fillRect l="-435" t="-427" r="-3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7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687625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I tasselli finali della MQ: </a:t>
            </a:r>
            <a:r>
              <a:rPr lang="it-IT" sz="2000" b="1" dirty="0" smtClean="0"/>
              <a:t>Schrödinger e Heisenberg (1926-1927)</a:t>
            </a:r>
            <a:endParaRPr lang="it-IT" sz="20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7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478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3"/>
          <p:cNvSpPr/>
          <p:nvPr/>
        </p:nvSpPr>
        <p:spPr>
          <a:xfrm>
            <a:off x="152400" y="66675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kern="0" dirty="0" smtClean="0"/>
              <a:t>1. La descrizione completa dello stato di un qualunque sistema (di una </a:t>
            </a:r>
            <a:r>
              <a:rPr lang="it-IT" b="1" kern="0" dirty="0" smtClean="0"/>
              <a:t>particella)</a:t>
            </a:r>
            <a:r>
              <a:rPr lang="it-IT" kern="0" dirty="0" smtClean="0"/>
              <a:t>, è data dalla </a:t>
            </a:r>
            <a:r>
              <a:rPr lang="it-IT" b="1" kern="0" dirty="0" smtClean="0"/>
              <a:t>funzione d’onda </a:t>
            </a:r>
            <a:r>
              <a:rPr lang="it-IT" b="1" dirty="0" smtClean="0">
                <a:sym typeface="Symbol"/>
              </a:rPr>
              <a:t></a:t>
            </a:r>
            <a:r>
              <a:rPr lang="it-IT" b="1" dirty="0" smtClean="0"/>
              <a:t>(r,t) </a:t>
            </a:r>
            <a:r>
              <a:rPr lang="it-IT" dirty="0" smtClean="0"/>
              <a:t>che rappresenta </a:t>
            </a:r>
            <a:r>
              <a:rPr lang="it-IT" b="1" dirty="0" smtClean="0"/>
              <a:t>l’ampiezza di probabilità di trovare la particella in r al tempo t</a:t>
            </a:r>
            <a:r>
              <a:rPr lang="it-IT" dirty="0" smtClean="0"/>
              <a:t>.</a:t>
            </a:r>
            <a:endParaRPr lang="it-IT" kern="0" dirty="0"/>
          </a:p>
        </p:txBody>
      </p:sp>
      <p:sp>
        <p:nvSpPr>
          <p:cNvPr id="12" name="Rettangolo 3"/>
          <p:cNvSpPr/>
          <p:nvPr/>
        </p:nvSpPr>
        <p:spPr>
          <a:xfrm>
            <a:off x="246493" y="329183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kern="0" dirty="0"/>
              <a:t>3</a:t>
            </a:r>
            <a:r>
              <a:rPr lang="it-IT" kern="0" dirty="0" smtClean="0"/>
              <a:t>. </a:t>
            </a:r>
            <a:r>
              <a:rPr lang="it-IT" b="1" kern="0" dirty="0" smtClean="0"/>
              <a:t>Il</a:t>
            </a:r>
            <a:r>
              <a:rPr lang="it-IT" kern="0" dirty="0" smtClean="0"/>
              <a:t> </a:t>
            </a:r>
            <a:r>
              <a:rPr lang="it-IT" b="1" kern="0" dirty="0" smtClean="0"/>
              <a:t>principio di indeterminazione: </a:t>
            </a:r>
            <a:r>
              <a:rPr lang="it-IT" kern="0" dirty="0" smtClean="0"/>
              <a:t>alcune coppie di grandezze fisiche non possono avere, </a:t>
            </a:r>
            <a:r>
              <a:rPr lang="it-IT" b="1" kern="0" dirty="0" smtClean="0"/>
              <a:t>contemporaneamente</a:t>
            </a:r>
            <a:r>
              <a:rPr lang="it-IT" kern="0" dirty="0" smtClean="0"/>
              <a:t>, valori arbitrariamente precisi.</a:t>
            </a:r>
            <a:endParaRPr lang="it-IT" kern="0" dirty="0"/>
          </a:p>
        </p:txBody>
      </p:sp>
      <p:sp>
        <p:nvSpPr>
          <p:cNvPr id="13" name="Rettangolo 3"/>
          <p:cNvSpPr/>
          <p:nvPr/>
        </p:nvSpPr>
        <p:spPr>
          <a:xfrm>
            <a:off x="246493" y="2067694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kern="0" dirty="0"/>
              <a:t>2</a:t>
            </a:r>
            <a:r>
              <a:rPr lang="it-IT" kern="0" dirty="0" smtClean="0"/>
              <a:t>. L’evoluzione della funzione d’onda </a:t>
            </a:r>
            <a:r>
              <a:rPr lang="it-IT" b="1" dirty="0" smtClean="0">
                <a:sym typeface="Symbol"/>
              </a:rPr>
              <a:t></a:t>
            </a:r>
            <a:r>
              <a:rPr lang="it-IT" b="1" dirty="0" smtClean="0"/>
              <a:t>(r,t)  </a:t>
            </a:r>
            <a:r>
              <a:rPr lang="it-IT" dirty="0" smtClean="0"/>
              <a:t>è determinata dall’</a:t>
            </a:r>
            <a:r>
              <a:rPr lang="it-IT" b="1" dirty="0" smtClean="0"/>
              <a:t>equazione di </a:t>
            </a:r>
            <a:r>
              <a:rPr lang="it-IT" b="1" dirty="0"/>
              <a:t>Schrödinger </a:t>
            </a:r>
            <a:r>
              <a:rPr lang="it-IT" dirty="0" smtClean="0"/>
              <a:t>il cui risultato è completamente </a:t>
            </a:r>
            <a:r>
              <a:rPr lang="it-IT" b="1" dirty="0" smtClean="0"/>
              <a:t>deterministico</a:t>
            </a:r>
            <a:endParaRPr lang="it-IT" kern="0" dirty="0"/>
          </a:p>
        </p:txBody>
      </p:sp>
      <p:sp>
        <p:nvSpPr>
          <p:cNvPr id="3" name="Stella a 5 punte 2"/>
          <p:cNvSpPr/>
          <p:nvPr/>
        </p:nvSpPr>
        <p:spPr>
          <a:xfrm>
            <a:off x="3923928" y="4731990"/>
            <a:ext cx="216024" cy="216024"/>
          </a:xfrm>
          <a:prstGeom prst="star5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8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483518"/>
          </a:xfrm>
          <a:prstGeom prst="rect">
            <a:avLst/>
          </a:prstGeom>
          <a:solidFill>
            <a:srgbClr val="0070C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918"/>
            <a:ext cx="5076056" cy="410592"/>
          </a:xfrm>
        </p:spPr>
        <p:txBody>
          <a:bodyPr>
            <a:noAutofit/>
          </a:bodyPr>
          <a:lstStyle/>
          <a:p>
            <a:pPr algn="l"/>
            <a:r>
              <a:rPr lang="it-IT" sz="2000" b="1" dirty="0" smtClean="0">
                <a:latin typeface="+mn-lt"/>
                <a:ea typeface="Gungsuh" pitchFamily="18" charset="-127"/>
              </a:rPr>
              <a:t>Dualità onda - particella</a:t>
            </a:r>
            <a:endParaRPr lang="it-IT" sz="2400" b="1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04448" y="4803998"/>
            <a:ext cx="442392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8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6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3478"/>
            <a:ext cx="2130662" cy="12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0" y="51435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kern="0" dirty="0" smtClean="0"/>
              <a:t>Particelle  elementari come elettroni e fotoni mostrano una duplice natura, sia corpuscolare che ondulatoria.</a:t>
            </a:r>
            <a:endParaRPr lang="it-IT" kern="0" dirty="0"/>
          </a:p>
        </p:txBody>
      </p:sp>
      <p:sp>
        <p:nvSpPr>
          <p:cNvPr id="16" name="Rettangolo 3"/>
          <p:cNvSpPr/>
          <p:nvPr/>
        </p:nvSpPr>
        <p:spPr>
          <a:xfrm>
            <a:off x="0" y="120015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kern="0" dirty="0" smtClean="0"/>
              <a:t>In generale lo stesso oggetto fisico, ad esempio un elettrone sarà:</a:t>
            </a:r>
            <a:endParaRPr lang="it-IT" kern="0" dirty="0"/>
          </a:p>
        </p:txBody>
      </p:sp>
      <p:sp>
        <p:nvSpPr>
          <p:cNvPr id="17" name="Rettangolo 3"/>
          <p:cNvSpPr/>
          <p:nvPr/>
        </p:nvSpPr>
        <p:spPr>
          <a:xfrm>
            <a:off x="914400" y="196215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kern="0" dirty="0" smtClean="0"/>
              <a:t>Una Particella </a:t>
            </a:r>
            <a:r>
              <a:rPr lang="it-IT" kern="0" dirty="0" smtClean="0"/>
              <a:t>con massa </a:t>
            </a:r>
            <a:r>
              <a:rPr lang="it-IT" b="1" kern="0" dirty="0" smtClean="0"/>
              <a:t>m</a:t>
            </a:r>
            <a:r>
              <a:rPr lang="it-IT" kern="0" dirty="0" smtClean="0"/>
              <a:t>, posizione </a:t>
            </a:r>
            <a:r>
              <a:rPr lang="it-IT" b="1" kern="0" dirty="0" smtClean="0"/>
              <a:t>r</a:t>
            </a:r>
            <a:r>
              <a:rPr lang="it-IT" kern="0" dirty="0" smtClean="0"/>
              <a:t> al tempo </a:t>
            </a:r>
            <a:r>
              <a:rPr lang="it-IT" b="1" kern="0" dirty="0" smtClean="0"/>
              <a:t>t</a:t>
            </a:r>
            <a:r>
              <a:rPr lang="it-IT" kern="0" dirty="0" smtClean="0"/>
              <a:t> e impulso </a:t>
            </a:r>
            <a:r>
              <a:rPr lang="it-IT" b="1" i="1" kern="0" dirty="0" smtClean="0"/>
              <a:t>p=mv</a:t>
            </a:r>
            <a:endParaRPr lang="it-IT" b="1" i="1" kern="0" dirty="0"/>
          </a:p>
        </p:txBody>
      </p:sp>
      <p:sp>
        <p:nvSpPr>
          <p:cNvPr id="18" name="Rettangolo 3"/>
          <p:cNvSpPr/>
          <p:nvPr/>
        </p:nvSpPr>
        <p:spPr>
          <a:xfrm>
            <a:off x="914400" y="158115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b="1" kern="0" dirty="0" smtClean="0"/>
              <a:t>Un’ Onda </a:t>
            </a:r>
            <a:r>
              <a:rPr lang="it-IT" kern="0" dirty="0" smtClean="0"/>
              <a:t>con </a:t>
            </a:r>
            <a:r>
              <a:rPr lang="it-IT" b="1" kern="0" dirty="0" smtClean="0"/>
              <a:t>lunghezza d’onda  </a:t>
            </a:r>
            <a:endParaRPr lang="it-IT" b="1" kern="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038600" y="1657350"/>
          <a:ext cx="1487714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6" name="Equation" r:id="rId5" imgW="1041400" imgH="177800" progId="Equation.3">
                  <p:embed/>
                </p:oleObj>
              </mc:Choice>
              <mc:Fallback>
                <p:oleObj name="Equation" r:id="rId5" imgW="10414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657350"/>
                        <a:ext cx="1487714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tangolo 3"/>
          <p:cNvSpPr/>
          <p:nvPr/>
        </p:nvSpPr>
        <p:spPr>
          <a:xfrm>
            <a:off x="0" y="264795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kern="0" dirty="0" smtClean="0"/>
              <a:t>Un oggetto fisico speciale è il </a:t>
            </a:r>
            <a:r>
              <a:rPr lang="it-IT" b="1" kern="0" dirty="0" smtClean="0"/>
              <a:t>fotone</a:t>
            </a:r>
            <a:r>
              <a:rPr lang="it-IT" kern="0" dirty="0" smtClean="0"/>
              <a:t> che ha </a:t>
            </a:r>
            <a:r>
              <a:rPr lang="it-IT" b="1" kern="0" dirty="0" smtClean="0"/>
              <a:t>massa = 0</a:t>
            </a:r>
            <a:r>
              <a:rPr lang="it-IT" kern="0" dirty="0" smtClean="0"/>
              <a:t>.</a:t>
            </a:r>
            <a:endParaRPr lang="it-IT" kern="0" dirty="0"/>
          </a:p>
        </p:txBody>
      </p:sp>
      <p:sp>
        <p:nvSpPr>
          <p:cNvPr id="23" name="Rettangolo 3"/>
          <p:cNvSpPr/>
          <p:nvPr/>
        </p:nvSpPr>
        <p:spPr>
          <a:xfrm>
            <a:off x="533400" y="371475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kern="0" dirty="0" smtClean="0"/>
              <a:t>Esso è inoltre considerato il </a:t>
            </a:r>
            <a:r>
              <a:rPr lang="it-IT" b="1" kern="0" dirty="0" smtClean="0"/>
              <a:t>quanto di luce </a:t>
            </a:r>
            <a:r>
              <a:rPr lang="it-IT" kern="0" dirty="0" smtClean="0"/>
              <a:t>(</a:t>
            </a:r>
            <a:r>
              <a:rPr lang="it-IT" b="1" kern="0" dirty="0" smtClean="0"/>
              <a:t>la particella elementare della luce</a:t>
            </a:r>
            <a:r>
              <a:rPr lang="it-IT" kern="0" dirty="0" smtClean="0"/>
              <a:t>) e la sua energia vale: </a:t>
            </a:r>
            <a:endParaRPr lang="it-IT" kern="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810000" y="4095750"/>
          <a:ext cx="685800" cy="20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7" name="Equation" r:id="rId7" imgW="469900" imgH="139700" progId="Equation.3">
                  <p:embed/>
                </p:oleObj>
              </mc:Choice>
              <mc:Fallback>
                <p:oleObj name="Equation" r:id="rId7" imgW="4699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095750"/>
                        <a:ext cx="685800" cy="20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ttangolo 3"/>
          <p:cNvSpPr/>
          <p:nvPr/>
        </p:nvSpPr>
        <p:spPr>
          <a:xfrm>
            <a:off x="533400" y="433601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kern="0" dirty="0" smtClean="0"/>
              <a:t>L’impulso del fotone è p=E/c.</a:t>
            </a:r>
            <a:endParaRPr lang="it-IT" kern="0" dirty="0"/>
          </a:p>
        </p:txBody>
      </p:sp>
      <p:sp>
        <p:nvSpPr>
          <p:cNvPr id="27" name="Rettangolo 3"/>
          <p:cNvSpPr/>
          <p:nvPr/>
        </p:nvSpPr>
        <p:spPr>
          <a:xfrm>
            <a:off x="609600" y="302895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kern="0" dirty="0" smtClean="0"/>
              <a:t>Esso è </a:t>
            </a:r>
            <a:r>
              <a:rPr lang="it-IT" b="1" kern="0" dirty="0" smtClean="0"/>
              <a:t>un’onda con velocità c</a:t>
            </a:r>
            <a:r>
              <a:rPr lang="it-IT" kern="0" dirty="0" smtClean="0"/>
              <a:t>, frequenza </a:t>
            </a:r>
            <a:r>
              <a:rPr lang="it-IT" b="1" dirty="0" smtClean="0">
                <a:sym typeface="Symbol"/>
              </a:rPr>
              <a:t></a:t>
            </a:r>
            <a:r>
              <a:rPr lang="it-IT" dirty="0" smtClean="0"/>
              <a:t>;  lunghezza d’onda </a:t>
            </a:r>
            <a:r>
              <a:rPr lang="it-IT" b="1" dirty="0" smtClean="0">
                <a:sym typeface="Symbol"/>
              </a:rPr>
              <a:t></a:t>
            </a:r>
            <a:r>
              <a:rPr lang="it-IT" dirty="0" smtClean="0"/>
              <a:t>;  </a:t>
            </a:r>
            <a:r>
              <a:rPr lang="it-IT" b="1" dirty="0" smtClean="0"/>
              <a:t>c=</a:t>
            </a:r>
            <a:r>
              <a:rPr lang="it-IT" b="1" dirty="0" smtClean="0">
                <a:sym typeface="Symbol"/>
              </a:rPr>
              <a:t></a:t>
            </a:r>
            <a:r>
              <a:rPr lang="it-IT" b="1" dirty="0" smtClean="0"/>
              <a:t>=300'000 km/s </a:t>
            </a:r>
            <a:r>
              <a:rPr lang="it-IT" b="1" kern="0" dirty="0" smtClean="0"/>
              <a:t> </a:t>
            </a:r>
            <a:endParaRPr lang="it-IT" b="1" kern="0" dirty="0"/>
          </a:p>
        </p:txBody>
      </p:sp>
    </p:spTree>
    <p:extLst>
      <p:ext uri="{BB962C8B-B14F-4D97-AF65-F5344CB8AC3E}">
        <p14:creationId xmlns:p14="http://schemas.microsoft.com/office/powerpoint/2010/main" val="29418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11510"/>
            <a:ext cx="5184576" cy="875151"/>
          </a:xfrm>
        </p:spPr>
        <p:txBody>
          <a:bodyPr>
            <a:noAutofit/>
          </a:bodyPr>
          <a:lstStyle/>
          <a:p>
            <a:r>
              <a:rPr lang="it-IT" sz="2000" b="1" dirty="0">
                <a:latin typeface="+mn-lt"/>
                <a:ea typeface="Gungsuh" pitchFamily="18" charset="-127"/>
              </a:rPr>
              <a:t>La visione del mondo </a:t>
            </a:r>
            <a:r>
              <a:rPr lang="it-IT" sz="2000" b="1" dirty="0" smtClean="0">
                <a:latin typeface="+mn-lt"/>
                <a:ea typeface="Gungsuh" pitchFamily="18" charset="-127"/>
              </a:rPr>
              <a:t/>
            </a:r>
            <a:br>
              <a:rPr lang="it-IT" sz="2000" b="1" dirty="0" smtClean="0">
                <a:latin typeface="+mn-lt"/>
                <a:ea typeface="Gungsuh" pitchFamily="18" charset="-127"/>
              </a:rPr>
            </a:br>
            <a:r>
              <a:rPr lang="it-IT" sz="2000" b="1" dirty="0" smtClean="0">
                <a:latin typeface="+mn-lt"/>
                <a:ea typeface="Gungsuh" pitchFamily="18" charset="-127"/>
              </a:rPr>
              <a:t>della </a:t>
            </a:r>
            <a:r>
              <a:rPr lang="it-IT" sz="2000" b="1" dirty="0">
                <a:latin typeface="+mn-lt"/>
                <a:ea typeface="Gungsuh" pitchFamily="18" charset="-127"/>
              </a:rPr>
              <a:t>Relatività e della Meccanica </a:t>
            </a:r>
            <a:r>
              <a:rPr lang="it-IT" sz="2000" b="1" dirty="0" smtClean="0">
                <a:latin typeface="+mn-lt"/>
                <a:ea typeface="Gungsuh" pitchFamily="18" charset="-127"/>
              </a:rPr>
              <a:t>Quantistica</a:t>
            </a:r>
            <a:endParaRPr lang="it-IT" sz="2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9939" y="2715766"/>
            <a:ext cx="3075770" cy="433783"/>
          </a:xfrm>
        </p:spPr>
        <p:txBody>
          <a:bodyPr>
            <a:normAutofit fontScale="92500" lnSpcReduction="10000"/>
          </a:bodyPr>
          <a:lstStyle/>
          <a:p>
            <a:r>
              <a:rPr lang="it-IT" sz="2600" b="1" dirty="0" smtClean="0">
                <a:solidFill>
                  <a:schemeClr val="tx1"/>
                </a:solidFill>
              </a:rPr>
              <a:t>Carlo Cosmelli</a:t>
            </a:r>
          </a:p>
          <a:p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48464" y="4803998"/>
            <a:ext cx="298376" cy="252759"/>
          </a:xfrm>
        </p:spPr>
        <p:txBody>
          <a:bodyPr/>
          <a:lstStyle/>
          <a:p>
            <a:fld id="{2BFC0026-57C0-4FBE-A77A-58B0CFCFBA7E}" type="slidenum">
              <a:rPr lang="it-IT" sz="1000" smtClean="0">
                <a:solidFill>
                  <a:schemeClr val="tx1"/>
                </a:solidFill>
              </a:rPr>
              <a:pPr/>
              <a:t>9</a:t>
            </a:fld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96" y="4803998"/>
            <a:ext cx="3744416" cy="273844"/>
          </a:xfrm>
        </p:spPr>
        <p:txBody>
          <a:bodyPr/>
          <a:lstStyle/>
          <a:p>
            <a:pPr algn="l"/>
            <a:r>
              <a:rPr lang="it-IT" sz="1000" dirty="0" smtClean="0">
                <a:solidFill>
                  <a:schemeClr val="tx1"/>
                </a:solidFill>
              </a:rPr>
              <a:t>Relatività &amp; Meccanica Quantistica - Carlo Cosmelli</a:t>
            </a:r>
            <a:endParaRPr lang="it-IT" sz="1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Didattica\Coursera\Poster Philadelphia\logo stret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79" y="4083918"/>
            <a:ext cx="1622690" cy="46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idattica\Coursera\Poster Philadelphia\logo RQM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5686"/>
            <a:ext cx="2706726" cy="153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95536" y="1419622"/>
            <a:ext cx="5184576" cy="1019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latin typeface="+mn-lt"/>
                <a:ea typeface="Gungsuh" pitchFamily="18" charset="-127"/>
              </a:rPr>
              <a:t>Settimana 5</a:t>
            </a:r>
          </a:p>
          <a:p>
            <a:endParaRPr lang="it-IT" sz="1800" b="1" dirty="0" smtClean="0">
              <a:latin typeface="+mn-lt"/>
              <a:ea typeface="Gungsuh" pitchFamily="18" charset="-127"/>
            </a:endParaRPr>
          </a:p>
          <a:p>
            <a:r>
              <a:rPr lang="it-IT" sz="1800" b="1" smtClean="0">
                <a:latin typeface="+mn-lt"/>
                <a:ea typeface="Gungsuh" pitchFamily="18" charset="-127"/>
              </a:rPr>
              <a:t>Lezione 5.2</a:t>
            </a:r>
            <a:endParaRPr lang="it-IT" sz="1800" b="1" dirty="0" smtClean="0">
              <a:latin typeface="+mn-lt"/>
              <a:ea typeface="Gungsuh" pitchFamily="18" charset="-127"/>
            </a:endParaRPr>
          </a:p>
          <a:p>
            <a:r>
              <a:rPr lang="it-IT" sz="1800" b="1" dirty="0" smtClean="0">
                <a:latin typeface="+mn-lt"/>
                <a:ea typeface="Gungsuh" pitchFamily="18" charset="-127"/>
              </a:rPr>
              <a:t>Le funzione d’onda – II parte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89" y="3435846"/>
            <a:ext cx="1732580" cy="54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13105</TotalTime>
  <Words>2644</Words>
  <Application>Microsoft Office PowerPoint</Application>
  <PresentationFormat>Presentazione su schermo (16:9)</PresentationFormat>
  <Paragraphs>394</Paragraphs>
  <Slides>26</Slides>
  <Notes>26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Gungsuh</vt:lpstr>
      <vt:lpstr>Symbol</vt:lpstr>
      <vt:lpstr>Tema di Office</vt:lpstr>
      <vt:lpstr>Equazione</vt:lpstr>
      <vt:lpstr>Equation</vt:lpstr>
      <vt:lpstr>La visione del mondo  della Relatività e della Meccanica Quantistica</vt:lpstr>
      <vt:lpstr>Relatività e Meccanica Quantistica: concetti e idee  Relativity and Quantum Mechanics: concepts and ideas</vt:lpstr>
      <vt:lpstr>Perché gli effetti quantistici spesso non si vedono? I fotoni</vt:lpstr>
      <vt:lpstr>Perché gli effetti quantistici spesso non si vedono? Le onde 1</vt:lpstr>
      <vt:lpstr>Perché gli effetti quantistici spesso non si vedono? Le onde 2</vt:lpstr>
      <vt:lpstr>Perché gli effetti quantistici spesso non si vedono? Le onde</vt:lpstr>
      <vt:lpstr>I tasselli finali della MQ: Schrödinger e Heisenberg (1926-1927)</vt:lpstr>
      <vt:lpstr>Dualità onda - particella</vt:lpstr>
      <vt:lpstr>La visione del mondo  della Relatività e della Meccanica Quantistica</vt:lpstr>
      <vt:lpstr>Cosa è la probabilità - 1</vt:lpstr>
      <vt:lpstr>La probabilità – come si calcola I</vt:lpstr>
      <vt:lpstr>La probabilità – come si calcola II</vt:lpstr>
      <vt:lpstr>La probabilità – come si calcola III</vt:lpstr>
      <vt:lpstr>La probabilità – come si calcola IV</vt:lpstr>
      <vt:lpstr>La funzione d’onda della Meccanica Quantistica</vt:lpstr>
      <vt:lpstr>Esempio di una funzione d’onda (molto semplificato)</vt:lpstr>
      <vt:lpstr>Evoluzione temporale della funzione d’onda, Schrödinger 1926</vt:lpstr>
      <vt:lpstr>Il significato della probabilità in MC/MQ</vt:lpstr>
      <vt:lpstr>La visione del mondo  della Relatività e della Meccanica Quantistica</vt:lpstr>
      <vt:lpstr>Il Principio di Indeterminazione – Heisenberg, 1927</vt:lpstr>
      <vt:lpstr>Il Principio di Indeterminazione – Qualche calcolo</vt:lpstr>
      <vt:lpstr>La MQ: cosa cambia rispetto alla Meccanica Classica</vt:lpstr>
      <vt:lpstr>Un esperimento «strano», tipicamente quantistico.</vt:lpstr>
      <vt:lpstr>1. Sparo proiettili indistruttibili</vt:lpstr>
      <vt:lpstr>1. La sorgente genera onde – Misuro l’intensità I</vt:lpstr>
      <vt:lpstr>1. La sorgente spara elettroni singoli – Conto gli elettroni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 Coursera</dc:title>
  <dc:creator>cc</dc:creator>
  <cp:lastModifiedBy>Carlo Cosmelli</cp:lastModifiedBy>
  <cp:revision>213</cp:revision>
  <cp:lastPrinted>2013-10-28T09:35:15Z</cp:lastPrinted>
  <dcterms:created xsi:type="dcterms:W3CDTF">2013-12-02T09:14:51Z</dcterms:created>
  <dcterms:modified xsi:type="dcterms:W3CDTF">2016-05-17T14:20:31Z</dcterms:modified>
</cp:coreProperties>
</file>